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9" r:id="rId3"/>
    <p:sldId id="260" r:id="rId4"/>
    <p:sldId id="261" r:id="rId5"/>
    <p:sldId id="262" r:id="rId6"/>
  </p:sldIdLst>
  <p:sldSz cx="7772400" cy="10058400"/>
  <p:notesSz cx="7772400" cy="10058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396"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7/27/2026</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2735217" y="194124"/>
            <a:ext cx="4497920" cy="1835785"/>
          </a:xfrm>
          <a:prstGeom prst="rect">
            <a:avLst/>
          </a:prstGeom>
        </p:spPr>
        <p:txBody>
          <a:bodyPr vert="horz" wrap="square" lIns="0" tIns="12065" rIns="0" bIns="0" rtlCol="0">
            <a:spAutoFit/>
          </a:bodyPr>
          <a:lstStyle/>
          <a:p>
            <a:pPr marL="12700">
              <a:lnSpc>
                <a:spcPct val="100000"/>
              </a:lnSpc>
              <a:spcBef>
                <a:spcPts val="95"/>
              </a:spcBef>
            </a:pPr>
            <a:r>
              <a:rPr sz="1300" b="1" dirty="0">
                <a:latin typeface="Calibri"/>
                <a:cs typeface="Calibri"/>
              </a:rPr>
              <a:t>Ahmad</a:t>
            </a:r>
            <a:r>
              <a:rPr sz="1300" b="1" spc="-45" dirty="0">
                <a:latin typeface="Calibri"/>
                <a:cs typeface="Calibri"/>
              </a:rPr>
              <a:t> </a:t>
            </a:r>
            <a:r>
              <a:rPr sz="1300" b="1" spc="-10" dirty="0">
                <a:latin typeface="Calibri"/>
                <a:cs typeface="Calibri"/>
              </a:rPr>
              <a:t>Akhtar</a:t>
            </a:r>
            <a:r>
              <a:rPr sz="1300" b="1" spc="-35" dirty="0">
                <a:latin typeface="Calibri"/>
                <a:cs typeface="Calibri"/>
              </a:rPr>
              <a:t> </a:t>
            </a:r>
            <a:r>
              <a:rPr sz="1300" b="1" spc="-25" dirty="0">
                <a:latin typeface="Calibri"/>
                <a:cs typeface="Calibri"/>
              </a:rPr>
              <a:t>MD</a:t>
            </a:r>
            <a:endParaRPr sz="1300" dirty="0">
              <a:latin typeface="Calibri"/>
              <a:cs typeface="Calibri"/>
            </a:endParaRPr>
          </a:p>
          <a:p>
            <a:pPr marL="12700" marR="441959">
              <a:lnSpc>
                <a:spcPct val="101699"/>
              </a:lnSpc>
            </a:pPr>
            <a:r>
              <a:rPr sz="1300" b="1" spc="-10" dirty="0">
                <a:latin typeface="Calibri"/>
                <a:cs typeface="Calibri"/>
              </a:rPr>
              <a:t>Undergraduate: </a:t>
            </a:r>
            <a:r>
              <a:rPr sz="1300" dirty="0">
                <a:latin typeface="Calibri"/>
                <a:cs typeface="Calibri"/>
              </a:rPr>
              <a:t>Indiana </a:t>
            </a:r>
            <a:r>
              <a:rPr sz="1300" spc="-10" dirty="0">
                <a:latin typeface="Calibri"/>
                <a:cs typeface="Calibri"/>
              </a:rPr>
              <a:t>University-</a:t>
            </a:r>
            <a:r>
              <a:rPr sz="1300" dirty="0">
                <a:latin typeface="Calibri"/>
                <a:cs typeface="Calibri"/>
              </a:rPr>
              <a:t>Purdue</a:t>
            </a:r>
            <a:r>
              <a:rPr sz="1300" spc="-15" dirty="0">
                <a:latin typeface="Calibri"/>
                <a:cs typeface="Calibri"/>
              </a:rPr>
              <a:t> </a:t>
            </a:r>
            <a:r>
              <a:rPr sz="1300" spc="-10" dirty="0">
                <a:latin typeface="Calibri"/>
                <a:cs typeface="Calibri"/>
              </a:rPr>
              <a:t>University Indianapolis</a:t>
            </a:r>
            <a:r>
              <a:rPr sz="1300" spc="-5" dirty="0">
                <a:latin typeface="Calibri"/>
                <a:cs typeface="Calibri"/>
              </a:rPr>
              <a:t> </a:t>
            </a:r>
            <a:r>
              <a:rPr sz="1300" spc="-10" dirty="0">
                <a:latin typeface="Calibri"/>
                <a:cs typeface="Calibri"/>
              </a:rPr>
              <a:t>(IUPUI)</a:t>
            </a:r>
            <a:endParaRPr sz="1300" dirty="0">
              <a:latin typeface="Calibri"/>
              <a:cs typeface="Calibri"/>
            </a:endParaRPr>
          </a:p>
          <a:p>
            <a:pPr marL="12700" marR="5080">
              <a:lnSpc>
                <a:spcPct val="101699"/>
              </a:lnSpc>
            </a:pPr>
            <a:r>
              <a:rPr sz="1300" b="1" dirty="0">
                <a:latin typeface="Calibri"/>
                <a:cs typeface="Calibri"/>
              </a:rPr>
              <a:t>Medical</a:t>
            </a:r>
            <a:r>
              <a:rPr sz="1300" b="1" spc="-45" dirty="0">
                <a:latin typeface="Calibri"/>
                <a:cs typeface="Calibri"/>
              </a:rPr>
              <a:t> </a:t>
            </a:r>
            <a:r>
              <a:rPr sz="1300" b="1" dirty="0">
                <a:latin typeface="Calibri"/>
                <a:cs typeface="Calibri"/>
              </a:rPr>
              <a:t>School:</a:t>
            </a:r>
            <a:r>
              <a:rPr sz="1300" b="1" spc="-50" dirty="0">
                <a:latin typeface="Calibri"/>
                <a:cs typeface="Calibri"/>
              </a:rPr>
              <a:t> </a:t>
            </a:r>
            <a:r>
              <a:rPr sz="1300" spc="-10" dirty="0">
                <a:latin typeface="Calibri"/>
                <a:cs typeface="Calibri"/>
              </a:rPr>
              <a:t>American</a:t>
            </a:r>
            <a:r>
              <a:rPr sz="1300" spc="-40" dirty="0">
                <a:latin typeface="Calibri"/>
                <a:cs typeface="Calibri"/>
              </a:rPr>
              <a:t> </a:t>
            </a:r>
            <a:r>
              <a:rPr sz="1300" dirty="0">
                <a:latin typeface="Calibri"/>
                <a:cs typeface="Calibri"/>
              </a:rPr>
              <a:t>University</a:t>
            </a:r>
            <a:r>
              <a:rPr sz="1300" spc="-40" dirty="0">
                <a:latin typeface="Calibri"/>
                <a:cs typeface="Calibri"/>
              </a:rPr>
              <a:t> </a:t>
            </a:r>
            <a:r>
              <a:rPr sz="1300" dirty="0">
                <a:latin typeface="Calibri"/>
                <a:cs typeface="Calibri"/>
              </a:rPr>
              <a:t>of</a:t>
            </a:r>
            <a:r>
              <a:rPr sz="1300" spc="-40" dirty="0">
                <a:latin typeface="Calibri"/>
                <a:cs typeface="Calibri"/>
              </a:rPr>
              <a:t> </a:t>
            </a:r>
            <a:r>
              <a:rPr sz="1300" dirty="0">
                <a:latin typeface="Calibri"/>
                <a:cs typeface="Calibri"/>
              </a:rPr>
              <a:t>Integrative</a:t>
            </a:r>
            <a:r>
              <a:rPr sz="1300" spc="-45" dirty="0">
                <a:latin typeface="Calibri"/>
                <a:cs typeface="Calibri"/>
              </a:rPr>
              <a:t> </a:t>
            </a:r>
            <a:r>
              <a:rPr sz="1300" spc="-10" dirty="0">
                <a:latin typeface="Calibri"/>
                <a:cs typeface="Calibri"/>
              </a:rPr>
              <a:t>Sciences </a:t>
            </a:r>
            <a:r>
              <a:rPr sz="1300" dirty="0">
                <a:latin typeface="Calibri"/>
                <a:cs typeface="Calibri"/>
              </a:rPr>
              <a:t>School</a:t>
            </a:r>
            <a:r>
              <a:rPr sz="1300" spc="-45" dirty="0">
                <a:latin typeface="Calibri"/>
                <a:cs typeface="Calibri"/>
              </a:rPr>
              <a:t> </a:t>
            </a:r>
            <a:r>
              <a:rPr sz="1300" dirty="0">
                <a:latin typeface="Calibri"/>
                <a:cs typeface="Calibri"/>
              </a:rPr>
              <a:t>of</a:t>
            </a:r>
            <a:r>
              <a:rPr sz="1300" spc="-50" dirty="0">
                <a:latin typeface="Calibri"/>
                <a:cs typeface="Calibri"/>
              </a:rPr>
              <a:t> </a:t>
            </a:r>
            <a:r>
              <a:rPr sz="1300" spc="-10" dirty="0">
                <a:latin typeface="Calibri"/>
                <a:cs typeface="Calibri"/>
              </a:rPr>
              <a:t>Medicine</a:t>
            </a:r>
            <a:endParaRPr sz="1300" dirty="0">
              <a:latin typeface="Calibri"/>
              <a:cs typeface="Calibri"/>
            </a:endParaRPr>
          </a:p>
          <a:p>
            <a:pPr marL="12700">
              <a:lnSpc>
                <a:spcPct val="100000"/>
              </a:lnSpc>
              <a:spcBef>
                <a:spcPts val="25"/>
              </a:spcBef>
            </a:pPr>
            <a:r>
              <a:rPr sz="1300" b="1" dirty="0">
                <a:latin typeface="Calibri"/>
                <a:cs typeface="Calibri"/>
              </a:rPr>
              <a:t>Hometown:</a:t>
            </a:r>
            <a:r>
              <a:rPr sz="1300" b="1" spc="210" dirty="0">
                <a:latin typeface="Calibri"/>
                <a:cs typeface="Calibri"/>
              </a:rPr>
              <a:t> </a:t>
            </a:r>
            <a:r>
              <a:rPr sz="1300" dirty="0">
                <a:latin typeface="Calibri"/>
                <a:cs typeface="Calibri"/>
              </a:rPr>
              <a:t>New</a:t>
            </a:r>
            <a:r>
              <a:rPr sz="1300" spc="-50" dirty="0">
                <a:latin typeface="Calibri"/>
                <a:cs typeface="Calibri"/>
              </a:rPr>
              <a:t> </a:t>
            </a:r>
            <a:r>
              <a:rPr sz="1300" dirty="0">
                <a:latin typeface="Calibri"/>
                <a:cs typeface="Calibri"/>
              </a:rPr>
              <a:t>York,</a:t>
            </a:r>
            <a:r>
              <a:rPr sz="1300" spc="-50" dirty="0">
                <a:latin typeface="Calibri"/>
                <a:cs typeface="Calibri"/>
              </a:rPr>
              <a:t> </a:t>
            </a:r>
            <a:r>
              <a:rPr sz="1300" spc="-25" dirty="0">
                <a:latin typeface="Calibri"/>
                <a:cs typeface="Calibri"/>
              </a:rPr>
              <a:t>NY</a:t>
            </a:r>
            <a:endParaRPr sz="1300" dirty="0">
              <a:latin typeface="Calibri"/>
              <a:cs typeface="Calibri"/>
            </a:endParaRPr>
          </a:p>
          <a:p>
            <a:pPr marL="12700">
              <a:lnSpc>
                <a:spcPct val="100000"/>
              </a:lnSpc>
              <a:spcBef>
                <a:spcPts val="30"/>
              </a:spcBef>
            </a:pPr>
            <a:r>
              <a:rPr sz="1300" b="1" dirty="0">
                <a:latin typeface="Calibri"/>
                <a:cs typeface="Calibri"/>
              </a:rPr>
              <a:t>Clinical</a:t>
            </a:r>
            <a:r>
              <a:rPr sz="1300" b="1" spc="-75" dirty="0">
                <a:latin typeface="Calibri"/>
                <a:cs typeface="Calibri"/>
              </a:rPr>
              <a:t> </a:t>
            </a:r>
            <a:r>
              <a:rPr sz="1300" b="1" dirty="0">
                <a:latin typeface="Calibri"/>
                <a:cs typeface="Calibri"/>
              </a:rPr>
              <a:t>Interests:</a:t>
            </a:r>
            <a:r>
              <a:rPr sz="1300" b="1" spc="-70" dirty="0">
                <a:latin typeface="Calibri"/>
                <a:cs typeface="Calibri"/>
              </a:rPr>
              <a:t> </a:t>
            </a:r>
            <a:r>
              <a:rPr sz="1300" dirty="0">
                <a:latin typeface="Calibri"/>
                <a:cs typeface="Calibri"/>
              </a:rPr>
              <a:t>Global</a:t>
            </a:r>
            <a:r>
              <a:rPr sz="1300" spc="-60" dirty="0">
                <a:latin typeface="Calibri"/>
                <a:cs typeface="Calibri"/>
              </a:rPr>
              <a:t> </a:t>
            </a:r>
            <a:r>
              <a:rPr sz="1300" spc="-10" dirty="0">
                <a:latin typeface="Calibri"/>
                <a:cs typeface="Calibri"/>
              </a:rPr>
              <a:t>Health</a:t>
            </a:r>
            <a:endParaRPr sz="1300" dirty="0">
              <a:latin typeface="Calibri"/>
              <a:cs typeface="Calibri"/>
            </a:endParaRPr>
          </a:p>
          <a:p>
            <a:pPr marL="12700" marR="83185">
              <a:lnSpc>
                <a:spcPct val="101699"/>
              </a:lnSpc>
            </a:pPr>
            <a:r>
              <a:rPr sz="1300" b="1" spc="-10" dirty="0">
                <a:latin typeface="Calibri"/>
                <a:cs typeface="Calibri"/>
              </a:rPr>
              <a:t>Hobbies/Personal</a:t>
            </a:r>
            <a:r>
              <a:rPr sz="1300" b="1" spc="-30" dirty="0">
                <a:latin typeface="Calibri"/>
                <a:cs typeface="Calibri"/>
              </a:rPr>
              <a:t> </a:t>
            </a:r>
            <a:r>
              <a:rPr sz="1300" b="1" dirty="0">
                <a:latin typeface="Calibri"/>
                <a:cs typeface="Calibri"/>
              </a:rPr>
              <a:t>Interests:</a:t>
            </a:r>
            <a:r>
              <a:rPr sz="1300" b="1" spc="-45" dirty="0">
                <a:latin typeface="Calibri"/>
                <a:cs typeface="Calibri"/>
              </a:rPr>
              <a:t> </a:t>
            </a:r>
            <a:r>
              <a:rPr sz="1300" dirty="0">
                <a:latin typeface="Calibri"/>
                <a:cs typeface="Calibri"/>
              </a:rPr>
              <a:t>3D</a:t>
            </a:r>
            <a:r>
              <a:rPr sz="1300" spc="-30" dirty="0">
                <a:latin typeface="Calibri"/>
                <a:cs typeface="Calibri"/>
              </a:rPr>
              <a:t> </a:t>
            </a:r>
            <a:r>
              <a:rPr sz="1300" dirty="0">
                <a:latin typeface="Calibri"/>
                <a:cs typeface="Calibri"/>
              </a:rPr>
              <a:t>Printing,</a:t>
            </a:r>
            <a:r>
              <a:rPr sz="1300" spc="-30" dirty="0">
                <a:latin typeface="Calibri"/>
                <a:cs typeface="Calibri"/>
              </a:rPr>
              <a:t> </a:t>
            </a:r>
            <a:r>
              <a:rPr sz="1300" dirty="0">
                <a:latin typeface="Calibri"/>
                <a:cs typeface="Calibri"/>
              </a:rPr>
              <a:t>Raspberry</a:t>
            </a:r>
            <a:r>
              <a:rPr sz="1300" spc="-25" dirty="0">
                <a:latin typeface="Calibri"/>
                <a:cs typeface="Calibri"/>
              </a:rPr>
              <a:t> </a:t>
            </a:r>
            <a:r>
              <a:rPr sz="1300" dirty="0">
                <a:latin typeface="Calibri"/>
                <a:cs typeface="Calibri"/>
              </a:rPr>
              <a:t>Pi,</a:t>
            </a:r>
            <a:r>
              <a:rPr sz="1300" spc="-30" dirty="0">
                <a:latin typeface="Calibri"/>
                <a:cs typeface="Calibri"/>
              </a:rPr>
              <a:t> </a:t>
            </a:r>
            <a:r>
              <a:rPr sz="1300" spc="-25" dirty="0">
                <a:latin typeface="Calibri"/>
                <a:cs typeface="Calibri"/>
              </a:rPr>
              <a:t>and </a:t>
            </a:r>
            <a:r>
              <a:rPr sz="1300" spc="-10" dirty="0">
                <a:latin typeface="Calibri"/>
                <a:cs typeface="Calibri"/>
              </a:rPr>
              <a:t>Videography</a:t>
            </a:r>
            <a:endParaRPr sz="1300" dirty="0">
              <a:latin typeface="Calibri"/>
              <a:cs typeface="Calibri"/>
            </a:endParaRPr>
          </a:p>
        </p:txBody>
      </p:sp>
      <p:pic>
        <p:nvPicPr>
          <p:cNvPr id="8" name="object 8"/>
          <p:cNvPicPr/>
          <p:nvPr/>
        </p:nvPicPr>
        <p:blipFill>
          <a:blip r:embed="rId2" cstate="print"/>
          <a:stretch>
            <a:fillRect/>
          </a:stretch>
        </p:blipFill>
        <p:spPr>
          <a:xfrm>
            <a:off x="356405" y="152400"/>
            <a:ext cx="1975653" cy="1919235"/>
          </a:xfrm>
          <a:prstGeom prst="rect">
            <a:avLst/>
          </a:prstGeom>
        </p:spPr>
      </p:pic>
      <p:pic>
        <p:nvPicPr>
          <p:cNvPr id="2" name="Picture 1">
            <a:extLst>
              <a:ext uri="{FF2B5EF4-FFF2-40B4-BE49-F238E27FC236}">
                <a16:creationId xmlns:a16="http://schemas.microsoft.com/office/drawing/2014/main" id="{3268422F-EC28-5762-C3DC-1CCEAC2CF5DF}"/>
              </a:ext>
            </a:extLst>
          </p:cNvPr>
          <p:cNvPicPr>
            <a:picLocks noChangeAspect="1"/>
          </p:cNvPicPr>
          <p:nvPr/>
        </p:nvPicPr>
        <p:blipFill>
          <a:blip r:embed="rId3"/>
          <a:stretch>
            <a:fillRect/>
          </a:stretch>
        </p:blipFill>
        <p:spPr>
          <a:xfrm>
            <a:off x="356405" y="2564412"/>
            <a:ext cx="1888739" cy="2051344"/>
          </a:xfrm>
          <a:prstGeom prst="rect">
            <a:avLst/>
          </a:prstGeom>
        </p:spPr>
      </p:pic>
      <p:sp>
        <p:nvSpPr>
          <p:cNvPr id="3" name="TextBox 2">
            <a:extLst>
              <a:ext uri="{FF2B5EF4-FFF2-40B4-BE49-F238E27FC236}">
                <a16:creationId xmlns:a16="http://schemas.microsoft.com/office/drawing/2014/main" id="{9C625E37-EFDC-3132-4919-B6E93F33F4E5}"/>
              </a:ext>
            </a:extLst>
          </p:cNvPr>
          <p:cNvSpPr txBox="1"/>
          <p:nvPr/>
        </p:nvSpPr>
        <p:spPr>
          <a:xfrm>
            <a:off x="2622191" y="2475676"/>
            <a:ext cx="4708139" cy="2023631"/>
          </a:xfrm>
          <a:prstGeom prst="rect">
            <a:avLst/>
          </a:prstGeom>
          <a:noFill/>
        </p:spPr>
        <p:txBody>
          <a:bodyPr wrap="square" rtlCol="0">
            <a:spAutoFit/>
          </a:bodyPr>
          <a:lstStyle/>
          <a:p>
            <a:pPr marL="12700" marR="0" lvl="0" indent="0" defTabSz="914400" eaLnBrk="1" fontAlgn="auto" latinLnBrk="0" hangingPunct="1">
              <a:lnSpc>
                <a:spcPts val="1560"/>
              </a:lnSpc>
              <a:spcBef>
                <a:spcPts val="95"/>
              </a:spcBef>
              <a:spcAft>
                <a:spcPts val="0"/>
              </a:spcAft>
              <a:buClrTx/>
              <a:buSzTx/>
              <a:buFontTx/>
              <a:buNone/>
              <a:tabLst/>
              <a:defRPr/>
            </a:pPr>
            <a:r>
              <a:rPr lang="en-US" sz="1300" b="1" dirty="0">
                <a:latin typeface="Calibri"/>
                <a:cs typeface="Calibri"/>
              </a:rPr>
              <a:t>Grant</a:t>
            </a:r>
            <a:r>
              <a:rPr lang="en-US" sz="1300" b="1" spc="-40" dirty="0">
                <a:latin typeface="Calibri"/>
                <a:cs typeface="Calibri"/>
              </a:rPr>
              <a:t> </a:t>
            </a:r>
            <a:r>
              <a:rPr lang="en-US" sz="1300" b="1" dirty="0">
                <a:latin typeface="Calibri"/>
                <a:cs typeface="Calibri"/>
              </a:rPr>
              <a:t>Akalonu</a:t>
            </a:r>
            <a:r>
              <a:rPr lang="en-US" sz="1300" b="1" spc="-40" dirty="0">
                <a:latin typeface="Calibri"/>
                <a:cs typeface="Calibri"/>
              </a:rPr>
              <a:t> </a:t>
            </a:r>
            <a:r>
              <a:rPr lang="en-US" sz="1300" b="1" spc="-25" dirty="0">
                <a:latin typeface="Calibri"/>
                <a:cs typeface="Calibri"/>
              </a:rPr>
              <a:t>MD</a:t>
            </a:r>
            <a:endParaRPr lang="en-US" sz="1300" dirty="0">
              <a:latin typeface="Calibri"/>
              <a:cs typeface="Calibri"/>
            </a:endParaRPr>
          </a:p>
          <a:p>
            <a:pPr marL="12700" marR="0" lvl="0" indent="0" defTabSz="914400" eaLnBrk="1" fontAlgn="auto" latinLnBrk="0" hangingPunct="1">
              <a:lnSpc>
                <a:spcPts val="1555"/>
              </a:lnSpc>
              <a:spcBef>
                <a:spcPts val="0"/>
              </a:spcBef>
              <a:spcAft>
                <a:spcPts val="0"/>
              </a:spcAft>
              <a:buClrTx/>
              <a:buSzTx/>
              <a:buFontTx/>
              <a:buNone/>
              <a:tabLst/>
              <a:defRPr/>
            </a:pPr>
            <a:r>
              <a:rPr lang="en-US" sz="1300" b="1" spc="-10" dirty="0">
                <a:latin typeface="Calibri"/>
                <a:cs typeface="Calibri"/>
              </a:rPr>
              <a:t>Undergraduate:</a:t>
            </a:r>
            <a:r>
              <a:rPr lang="en-US" sz="1300" b="1" spc="-20" dirty="0">
                <a:latin typeface="Calibri"/>
                <a:cs typeface="Calibri"/>
              </a:rPr>
              <a:t> </a:t>
            </a:r>
            <a:r>
              <a:rPr lang="en-US" sz="1300" dirty="0">
                <a:latin typeface="Calibri"/>
                <a:cs typeface="Calibri"/>
              </a:rPr>
              <a:t>City</a:t>
            </a:r>
            <a:r>
              <a:rPr lang="en-US" sz="1300" spc="-15" dirty="0">
                <a:latin typeface="Calibri"/>
                <a:cs typeface="Calibri"/>
              </a:rPr>
              <a:t> </a:t>
            </a:r>
            <a:r>
              <a:rPr lang="en-US" sz="1300" dirty="0">
                <a:latin typeface="Calibri"/>
                <a:cs typeface="Calibri"/>
              </a:rPr>
              <a:t>University</a:t>
            </a:r>
            <a:r>
              <a:rPr lang="en-US" sz="1300" spc="-15" dirty="0">
                <a:latin typeface="Calibri"/>
                <a:cs typeface="Calibri"/>
              </a:rPr>
              <a:t> </a:t>
            </a:r>
            <a:r>
              <a:rPr lang="en-US" sz="1300" dirty="0">
                <a:latin typeface="Calibri"/>
                <a:cs typeface="Calibri"/>
              </a:rPr>
              <a:t>of</a:t>
            </a:r>
            <a:r>
              <a:rPr lang="en-US" sz="1300" spc="-15" dirty="0">
                <a:latin typeface="Calibri"/>
                <a:cs typeface="Calibri"/>
              </a:rPr>
              <a:t> </a:t>
            </a:r>
            <a:r>
              <a:rPr lang="en-US" sz="1300" dirty="0">
                <a:latin typeface="Calibri"/>
                <a:cs typeface="Calibri"/>
              </a:rPr>
              <a:t>New</a:t>
            </a:r>
            <a:r>
              <a:rPr lang="en-US" sz="1300" spc="-15" dirty="0">
                <a:latin typeface="Calibri"/>
                <a:cs typeface="Calibri"/>
              </a:rPr>
              <a:t> </a:t>
            </a:r>
            <a:r>
              <a:rPr lang="en-US" sz="1300" dirty="0">
                <a:latin typeface="Calibri"/>
                <a:cs typeface="Calibri"/>
              </a:rPr>
              <a:t>York</a:t>
            </a:r>
            <a:r>
              <a:rPr lang="en-US" sz="1300" spc="-15" dirty="0">
                <a:latin typeface="Calibri"/>
                <a:cs typeface="Calibri"/>
              </a:rPr>
              <a:t> </a:t>
            </a:r>
            <a:r>
              <a:rPr lang="en-US" sz="1300" dirty="0">
                <a:latin typeface="Calibri"/>
                <a:cs typeface="Calibri"/>
              </a:rPr>
              <a:t>-</a:t>
            </a:r>
            <a:r>
              <a:rPr lang="en-US" sz="1300" spc="-15" dirty="0">
                <a:latin typeface="Calibri"/>
                <a:cs typeface="Calibri"/>
              </a:rPr>
              <a:t> </a:t>
            </a:r>
            <a:r>
              <a:rPr lang="en-US" sz="1300" dirty="0">
                <a:latin typeface="Calibri"/>
                <a:cs typeface="Calibri"/>
              </a:rPr>
              <a:t>Lehman</a:t>
            </a:r>
            <a:r>
              <a:rPr lang="en-US" sz="1300" spc="-15" dirty="0">
                <a:latin typeface="Calibri"/>
                <a:cs typeface="Calibri"/>
              </a:rPr>
              <a:t> </a:t>
            </a:r>
            <a:r>
              <a:rPr lang="en-US" sz="1300" spc="-10" dirty="0">
                <a:latin typeface="Calibri"/>
                <a:cs typeface="Calibri"/>
              </a:rPr>
              <a:t>College</a:t>
            </a:r>
            <a:endParaRPr lang="en-US" sz="1300" dirty="0">
              <a:latin typeface="Calibri"/>
              <a:cs typeface="Calibri"/>
            </a:endParaRPr>
          </a:p>
          <a:p>
            <a:pPr marL="12700" marR="5080" lvl="0" indent="0" defTabSz="914400" eaLnBrk="1" fontAlgn="auto" latinLnBrk="0" hangingPunct="1">
              <a:lnSpc>
                <a:spcPts val="1560"/>
              </a:lnSpc>
              <a:spcBef>
                <a:spcPts val="50"/>
              </a:spcBef>
              <a:spcAft>
                <a:spcPts val="0"/>
              </a:spcAft>
              <a:buClrTx/>
              <a:buSzTx/>
              <a:buFontTx/>
              <a:buNone/>
              <a:tabLst/>
              <a:defRPr/>
            </a:pPr>
            <a:r>
              <a:rPr lang="en-US" sz="1300" b="1" dirty="0">
                <a:latin typeface="Calibri"/>
                <a:cs typeface="Calibri"/>
              </a:rPr>
              <a:t>Medical</a:t>
            </a:r>
            <a:r>
              <a:rPr lang="en-US" sz="1300" b="1" spc="-35" dirty="0">
                <a:latin typeface="Calibri"/>
                <a:cs typeface="Calibri"/>
              </a:rPr>
              <a:t> </a:t>
            </a:r>
            <a:r>
              <a:rPr lang="en-US" sz="1300" b="1" dirty="0">
                <a:latin typeface="Calibri"/>
                <a:cs typeface="Calibri"/>
              </a:rPr>
              <a:t>School:</a:t>
            </a:r>
            <a:r>
              <a:rPr lang="en-US" sz="1300" b="1" spc="-30" dirty="0">
                <a:latin typeface="Calibri"/>
                <a:cs typeface="Calibri"/>
              </a:rPr>
              <a:t> </a:t>
            </a:r>
            <a:r>
              <a:rPr lang="en-US" sz="1300" dirty="0">
                <a:latin typeface="Calibri"/>
                <a:cs typeface="Calibri"/>
              </a:rPr>
              <a:t>University</a:t>
            </a:r>
            <a:r>
              <a:rPr lang="en-US" sz="1300" spc="-30" dirty="0">
                <a:latin typeface="Calibri"/>
                <a:cs typeface="Calibri"/>
              </a:rPr>
              <a:t> </a:t>
            </a:r>
            <a:r>
              <a:rPr lang="en-US" sz="1300" dirty="0">
                <a:latin typeface="Calibri"/>
                <a:cs typeface="Calibri"/>
              </a:rPr>
              <a:t>of</a:t>
            </a:r>
            <a:r>
              <a:rPr lang="en-US" sz="1300" spc="-30" dirty="0">
                <a:latin typeface="Calibri"/>
                <a:cs typeface="Calibri"/>
              </a:rPr>
              <a:t> </a:t>
            </a:r>
            <a:r>
              <a:rPr lang="en-US" sz="1300" dirty="0">
                <a:latin typeface="Calibri"/>
                <a:cs typeface="Calibri"/>
              </a:rPr>
              <a:t>Miami</a:t>
            </a:r>
            <a:r>
              <a:rPr lang="en-US" sz="1300" spc="-30" dirty="0">
                <a:latin typeface="Calibri"/>
                <a:cs typeface="Calibri"/>
              </a:rPr>
              <a:t> </a:t>
            </a:r>
            <a:r>
              <a:rPr lang="en-US" sz="1300" dirty="0">
                <a:latin typeface="Calibri"/>
                <a:cs typeface="Calibri"/>
              </a:rPr>
              <a:t>-</a:t>
            </a:r>
            <a:r>
              <a:rPr lang="en-US" sz="1300" spc="-30" dirty="0">
                <a:latin typeface="Calibri"/>
                <a:cs typeface="Calibri"/>
              </a:rPr>
              <a:t> </a:t>
            </a:r>
            <a:r>
              <a:rPr lang="en-US" sz="1300" dirty="0">
                <a:latin typeface="Calibri"/>
                <a:cs typeface="Calibri"/>
              </a:rPr>
              <a:t>Leonard</a:t>
            </a:r>
            <a:r>
              <a:rPr lang="en-US" sz="1300" spc="-30" dirty="0">
                <a:latin typeface="Calibri"/>
                <a:cs typeface="Calibri"/>
              </a:rPr>
              <a:t> </a:t>
            </a:r>
            <a:r>
              <a:rPr lang="en-US" sz="1300" dirty="0">
                <a:latin typeface="Calibri"/>
                <a:cs typeface="Calibri"/>
              </a:rPr>
              <a:t>M.</a:t>
            </a:r>
            <a:r>
              <a:rPr lang="en-US" sz="1300" spc="-30" dirty="0">
                <a:latin typeface="Calibri"/>
                <a:cs typeface="Calibri"/>
              </a:rPr>
              <a:t> </a:t>
            </a:r>
            <a:r>
              <a:rPr lang="en-US" sz="1300" dirty="0">
                <a:latin typeface="Calibri"/>
                <a:cs typeface="Calibri"/>
              </a:rPr>
              <a:t>Miller</a:t>
            </a:r>
            <a:r>
              <a:rPr lang="en-US" sz="1300" spc="-30" dirty="0">
                <a:latin typeface="Calibri"/>
                <a:cs typeface="Calibri"/>
              </a:rPr>
              <a:t> </a:t>
            </a:r>
            <a:r>
              <a:rPr lang="en-US" sz="1300" spc="-10" dirty="0">
                <a:latin typeface="Calibri"/>
                <a:cs typeface="Calibri"/>
              </a:rPr>
              <a:t>School </a:t>
            </a:r>
            <a:r>
              <a:rPr lang="en-US" sz="1300" dirty="0">
                <a:latin typeface="Calibri"/>
                <a:cs typeface="Calibri"/>
              </a:rPr>
              <a:t>of</a:t>
            </a:r>
            <a:r>
              <a:rPr lang="en-US" sz="1300" spc="-15" dirty="0">
                <a:latin typeface="Calibri"/>
                <a:cs typeface="Calibri"/>
              </a:rPr>
              <a:t> </a:t>
            </a:r>
            <a:r>
              <a:rPr lang="en-US" sz="1300" spc="-10" dirty="0">
                <a:latin typeface="Calibri"/>
                <a:cs typeface="Calibri"/>
              </a:rPr>
              <a:t>Medicine</a:t>
            </a:r>
            <a:endParaRPr lang="en-US" sz="1300" dirty="0">
              <a:latin typeface="Calibri"/>
              <a:cs typeface="Calibri"/>
            </a:endParaRPr>
          </a:p>
          <a:p>
            <a:pPr marL="12700" marR="0" lvl="0" indent="0" defTabSz="914400" eaLnBrk="1" fontAlgn="auto" latinLnBrk="0" hangingPunct="1">
              <a:lnSpc>
                <a:spcPts val="1495"/>
              </a:lnSpc>
              <a:spcBef>
                <a:spcPts val="0"/>
              </a:spcBef>
              <a:spcAft>
                <a:spcPts val="0"/>
              </a:spcAft>
              <a:buClrTx/>
              <a:buSzTx/>
              <a:buFontTx/>
              <a:buNone/>
              <a:tabLst/>
              <a:defRPr/>
            </a:pPr>
            <a:r>
              <a:rPr lang="en-US" sz="1300" b="1" dirty="0">
                <a:latin typeface="Calibri"/>
                <a:cs typeface="Calibri"/>
              </a:rPr>
              <a:t>Hometown:</a:t>
            </a:r>
            <a:r>
              <a:rPr lang="en-US" sz="1300" b="1" spc="-50" dirty="0">
                <a:latin typeface="Calibri"/>
                <a:cs typeface="Calibri"/>
              </a:rPr>
              <a:t> </a:t>
            </a:r>
            <a:r>
              <a:rPr lang="en-US" sz="1300" dirty="0">
                <a:latin typeface="Calibri"/>
                <a:cs typeface="Calibri"/>
              </a:rPr>
              <a:t>Bronx,</a:t>
            </a:r>
            <a:r>
              <a:rPr lang="en-US" sz="1300" spc="-50" dirty="0">
                <a:latin typeface="Calibri"/>
                <a:cs typeface="Calibri"/>
              </a:rPr>
              <a:t> </a:t>
            </a:r>
            <a:r>
              <a:rPr lang="en-US" sz="1300" spc="-25" dirty="0">
                <a:latin typeface="Calibri"/>
                <a:cs typeface="Calibri"/>
              </a:rPr>
              <a:t>NY</a:t>
            </a:r>
            <a:endParaRPr lang="en-US" sz="1300" dirty="0">
              <a:latin typeface="Calibri"/>
              <a:cs typeface="Calibri"/>
            </a:endParaRPr>
          </a:p>
          <a:p>
            <a:pPr marL="12700" marR="91440" lvl="0" indent="0" defTabSz="914400" eaLnBrk="1" fontAlgn="auto" latinLnBrk="0" hangingPunct="1">
              <a:lnSpc>
                <a:spcPts val="1560"/>
              </a:lnSpc>
              <a:spcBef>
                <a:spcPts val="50"/>
              </a:spcBef>
              <a:spcAft>
                <a:spcPts val="0"/>
              </a:spcAft>
              <a:buClrTx/>
              <a:buSzTx/>
              <a:buFontTx/>
              <a:buNone/>
              <a:tabLst/>
              <a:defRPr/>
            </a:pPr>
            <a:r>
              <a:rPr lang="en-US" sz="1300" b="1" dirty="0">
                <a:latin typeface="Calibri"/>
                <a:cs typeface="Calibri"/>
              </a:rPr>
              <a:t>Clinical</a:t>
            </a:r>
            <a:r>
              <a:rPr lang="en-US" sz="1300" b="1" spc="-50" dirty="0">
                <a:latin typeface="Calibri"/>
                <a:cs typeface="Calibri"/>
              </a:rPr>
              <a:t> </a:t>
            </a:r>
            <a:r>
              <a:rPr lang="en-US" sz="1300" b="1" dirty="0">
                <a:latin typeface="Calibri"/>
                <a:cs typeface="Calibri"/>
              </a:rPr>
              <a:t>Interests:</a:t>
            </a:r>
            <a:r>
              <a:rPr lang="en-US" sz="1300" b="1" spc="-50" dirty="0">
                <a:latin typeface="Calibri"/>
                <a:cs typeface="Calibri"/>
              </a:rPr>
              <a:t> </a:t>
            </a:r>
            <a:r>
              <a:rPr lang="en-US" sz="1300" dirty="0">
                <a:latin typeface="Calibri"/>
                <a:cs typeface="Calibri"/>
              </a:rPr>
              <a:t>Academic</a:t>
            </a:r>
            <a:r>
              <a:rPr lang="en-US" sz="1300" spc="-50" dirty="0">
                <a:latin typeface="Calibri"/>
                <a:cs typeface="Calibri"/>
              </a:rPr>
              <a:t> </a:t>
            </a:r>
            <a:r>
              <a:rPr lang="en-US" sz="1300" dirty="0">
                <a:latin typeface="Calibri"/>
                <a:cs typeface="Calibri"/>
              </a:rPr>
              <a:t>Medicine</a:t>
            </a:r>
            <a:r>
              <a:rPr lang="en-US" sz="1300" spc="-45" dirty="0">
                <a:latin typeface="Calibri"/>
                <a:cs typeface="Calibri"/>
              </a:rPr>
              <a:t> </a:t>
            </a:r>
            <a:r>
              <a:rPr lang="en-US" sz="1300" dirty="0">
                <a:latin typeface="Calibri"/>
                <a:cs typeface="Calibri"/>
              </a:rPr>
              <a:t>and</a:t>
            </a:r>
            <a:r>
              <a:rPr lang="en-US" sz="1300" spc="-50" dirty="0">
                <a:latin typeface="Calibri"/>
                <a:cs typeface="Calibri"/>
              </a:rPr>
              <a:t> </a:t>
            </a:r>
            <a:r>
              <a:rPr lang="en-US" sz="1300" dirty="0">
                <a:latin typeface="Calibri"/>
                <a:cs typeface="Calibri"/>
              </a:rPr>
              <a:t>Addiction</a:t>
            </a:r>
            <a:r>
              <a:rPr lang="en-US" sz="1300" spc="-50" dirty="0">
                <a:latin typeface="Calibri"/>
                <a:cs typeface="Calibri"/>
              </a:rPr>
              <a:t> </a:t>
            </a:r>
            <a:r>
              <a:rPr lang="en-US" sz="1300" spc="-10" dirty="0">
                <a:latin typeface="Calibri"/>
                <a:cs typeface="Calibri"/>
              </a:rPr>
              <a:t>Medicine </a:t>
            </a:r>
            <a:r>
              <a:rPr lang="en-US" sz="1300" b="1" dirty="0">
                <a:latin typeface="Calibri"/>
                <a:cs typeface="Calibri"/>
              </a:rPr>
              <a:t>Personal</a:t>
            </a:r>
            <a:r>
              <a:rPr lang="en-US" sz="1300" b="1" spc="-25" dirty="0">
                <a:latin typeface="Calibri"/>
                <a:cs typeface="Calibri"/>
              </a:rPr>
              <a:t> </a:t>
            </a:r>
            <a:r>
              <a:rPr lang="en-US" sz="1300" b="1" spc="-10" dirty="0">
                <a:latin typeface="Calibri"/>
                <a:cs typeface="Calibri"/>
              </a:rPr>
              <a:t>Interests/Hobbies:</a:t>
            </a:r>
            <a:r>
              <a:rPr lang="en-US" sz="1300" b="1" spc="-20" dirty="0">
                <a:latin typeface="Calibri"/>
                <a:cs typeface="Calibri"/>
              </a:rPr>
              <a:t> </a:t>
            </a:r>
            <a:r>
              <a:rPr lang="en-US" sz="1300" dirty="0">
                <a:latin typeface="Calibri"/>
                <a:cs typeface="Calibri"/>
              </a:rPr>
              <a:t>Basketball,</a:t>
            </a:r>
            <a:r>
              <a:rPr lang="en-US" sz="1300" spc="-20" dirty="0">
                <a:latin typeface="Calibri"/>
                <a:cs typeface="Calibri"/>
              </a:rPr>
              <a:t> </a:t>
            </a:r>
            <a:r>
              <a:rPr lang="en-US" sz="1300" dirty="0">
                <a:latin typeface="Calibri"/>
                <a:cs typeface="Calibri"/>
              </a:rPr>
              <a:t>Exploring</a:t>
            </a:r>
            <a:r>
              <a:rPr lang="en-US" sz="1300" spc="-20" dirty="0">
                <a:latin typeface="Calibri"/>
                <a:cs typeface="Calibri"/>
              </a:rPr>
              <a:t> </a:t>
            </a:r>
            <a:r>
              <a:rPr lang="en-US" sz="1300" dirty="0">
                <a:latin typeface="Calibri"/>
                <a:cs typeface="Calibri"/>
              </a:rPr>
              <a:t>Parks,</a:t>
            </a:r>
            <a:r>
              <a:rPr lang="en-US" sz="1300" spc="-25" dirty="0">
                <a:latin typeface="Calibri"/>
                <a:cs typeface="Calibri"/>
              </a:rPr>
              <a:t> and </a:t>
            </a:r>
            <a:r>
              <a:rPr lang="en-US" sz="1300" spc="-10" dirty="0">
                <a:latin typeface="Calibri"/>
                <a:cs typeface="Calibri"/>
              </a:rPr>
              <a:t>Weightlifting</a:t>
            </a:r>
            <a:endParaRPr lang="en-US" sz="1300" dirty="0">
              <a:latin typeface="Calibri"/>
              <a:cs typeface="Calibri"/>
            </a:endParaRPr>
          </a:p>
          <a:p>
            <a:endParaRPr lang="en-US" dirty="0"/>
          </a:p>
        </p:txBody>
      </p:sp>
      <p:pic>
        <p:nvPicPr>
          <p:cNvPr id="6" name="Picture 5">
            <a:extLst>
              <a:ext uri="{FF2B5EF4-FFF2-40B4-BE49-F238E27FC236}">
                <a16:creationId xmlns:a16="http://schemas.microsoft.com/office/drawing/2014/main" id="{69CC48BB-071A-3D31-0E10-16E180F63801}"/>
              </a:ext>
            </a:extLst>
          </p:cNvPr>
          <p:cNvPicPr>
            <a:picLocks noChangeAspect="1"/>
          </p:cNvPicPr>
          <p:nvPr/>
        </p:nvPicPr>
        <p:blipFill>
          <a:blip r:embed="rId4"/>
          <a:stretch>
            <a:fillRect/>
          </a:stretch>
        </p:blipFill>
        <p:spPr>
          <a:xfrm>
            <a:off x="356405" y="5136238"/>
            <a:ext cx="1841152" cy="2206943"/>
          </a:xfrm>
          <a:prstGeom prst="rect">
            <a:avLst/>
          </a:prstGeom>
        </p:spPr>
      </p:pic>
      <p:sp>
        <p:nvSpPr>
          <p:cNvPr id="7" name="TextBox 6">
            <a:extLst>
              <a:ext uri="{FF2B5EF4-FFF2-40B4-BE49-F238E27FC236}">
                <a16:creationId xmlns:a16="http://schemas.microsoft.com/office/drawing/2014/main" id="{727675E1-F4DA-BDEE-71F6-99F52476B566}"/>
              </a:ext>
            </a:extLst>
          </p:cNvPr>
          <p:cNvSpPr txBox="1"/>
          <p:nvPr/>
        </p:nvSpPr>
        <p:spPr>
          <a:xfrm>
            <a:off x="2622190" y="5136238"/>
            <a:ext cx="4708139" cy="1534138"/>
          </a:xfrm>
          <a:prstGeom prst="rect">
            <a:avLst/>
          </a:prstGeom>
          <a:noFill/>
        </p:spPr>
        <p:txBody>
          <a:bodyPr wrap="square" rtlCol="0">
            <a:spAutoFit/>
          </a:bodyPr>
          <a:lstStyle/>
          <a:p>
            <a:pPr marL="12700">
              <a:lnSpc>
                <a:spcPts val="1560"/>
              </a:lnSpc>
              <a:spcBef>
                <a:spcPts val="95"/>
              </a:spcBef>
            </a:pPr>
            <a:r>
              <a:rPr lang="en-US" sz="1300" b="1" dirty="0">
                <a:latin typeface="Calibri"/>
                <a:cs typeface="Calibri"/>
              </a:rPr>
              <a:t>Ghaith</a:t>
            </a:r>
            <a:r>
              <a:rPr lang="en-US" sz="1300" b="1" spc="-30" dirty="0">
                <a:latin typeface="Calibri"/>
                <a:cs typeface="Calibri"/>
              </a:rPr>
              <a:t> </a:t>
            </a:r>
            <a:r>
              <a:rPr lang="en-US" sz="1300" b="1" dirty="0">
                <a:latin typeface="Calibri"/>
                <a:cs typeface="Calibri"/>
              </a:rPr>
              <a:t>Ati</a:t>
            </a:r>
            <a:r>
              <a:rPr lang="en-US" sz="1300" b="1" spc="-25" dirty="0">
                <a:latin typeface="Calibri"/>
                <a:cs typeface="Calibri"/>
              </a:rPr>
              <a:t> MD</a:t>
            </a:r>
            <a:endParaRPr lang="en-US" sz="1300" dirty="0">
              <a:latin typeface="Calibri"/>
              <a:cs typeface="Calibri"/>
            </a:endParaRPr>
          </a:p>
          <a:p>
            <a:pPr marL="12700">
              <a:lnSpc>
                <a:spcPts val="1555"/>
              </a:lnSpc>
            </a:pPr>
            <a:r>
              <a:rPr lang="en-US" sz="1300" b="1" spc="-10" dirty="0">
                <a:latin typeface="Calibri"/>
                <a:cs typeface="Calibri"/>
              </a:rPr>
              <a:t>Undergraduate:</a:t>
            </a:r>
            <a:r>
              <a:rPr lang="en-US" sz="1300" b="1" spc="-20" dirty="0">
                <a:latin typeface="Calibri"/>
                <a:cs typeface="Calibri"/>
              </a:rPr>
              <a:t> </a:t>
            </a:r>
            <a:r>
              <a:rPr lang="en-US" sz="1300" dirty="0">
                <a:latin typeface="Calibri"/>
                <a:cs typeface="Calibri"/>
              </a:rPr>
              <a:t>Xavier</a:t>
            </a:r>
            <a:r>
              <a:rPr lang="en-US" sz="1300" spc="-20" dirty="0">
                <a:latin typeface="Calibri"/>
                <a:cs typeface="Calibri"/>
              </a:rPr>
              <a:t> </a:t>
            </a:r>
            <a:r>
              <a:rPr lang="en-US" sz="1300" dirty="0">
                <a:latin typeface="Calibri"/>
                <a:cs typeface="Calibri"/>
              </a:rPr>
              <a:t>University</a:t>
            </a:r>
            <a:r>
              <a:rPr lang="en-US" sz="1300" spc="-20" dirty="0">
                <a:latin typeface="Calibri"/>
                <a:cs typeface="Calibri"/>
              </a:rPr>
              <a:t> </a:t>
            </a:r>
            <a:r>
              <a:rPr lang="en-US" sz="1300" dirty="0">
                <a:latin typeface="Calibri"/>
                <a:cs typeface="Calibri"/>
              </a:rPr>
              <a:t>School</a:t>
            </a:r>
            <a:r>
              <a:rPr lang="en-US" sz="1300" spc="-20" dirty="0">
                <a:latin typeface="Calibri"/>
                <a:cs typeface="Calibri"/>
              </a:rPr>
              <a:t> </a:t>
            </a:r>
            <a:r>
              <a:rPr lang="en-US" sz="1300" dirty="0">
                <a:latin typeface="Calibri"/>
                <a:cs typeface="Calibri"/>
              </a:rPr>
              <a:t>of</a:t>
            </a:r>
            <a:r>
              <a:rPr lang="en-US" sz="1300" spc="-15" dirty="0">
                <a:latin typeface="Calibri"/>
                <a:cs typeface="Calibri"/>
              </a:rPr>
              <a:t> </a:t>
            </a:r>
            <a:r>
              <a:rPr lang="en-US" sz="1300" dirty="0">
                <a:latin typeface="Calibri"/>
                <a:cs typeface="Calibri"/>
              </a:rPr>
              <a:t>Medicine</a:t>
            </a:r>
            <a:r>
              <a:rPr lang="en-US" sz="1300" spc="-20" dirty="0">
                <a:latin typeface="Calibri"/>
                <a:cs typeface="Calibri"/>
              </a:rPr>
              <a:t> </a:t>
            </a:r>
            <a:r>
              <a:rPr lang="en-US" sz="1300" dirty="0">
                <a:latin typeface="Calibri"/>
                <a:cs typeface="Calibri"/>
              </a:rPr>
              <a:t>-</a:t>
            </a:r>
            <a:r>
              <a:rPr lang="en-US" sz="1300" spc="-20" dirty="0">
                <a:latin typeface="Calibri"/>
                <a:cs typeface="Calibri"/>
              </a:rPr>
              <a:t> </a:t>
            </a:r>
            <a:r>
              <a:rPr lang="en-US" sz="1300" spc="-10" dirty="0">
                <a:latin typeface="Calibri"/>
                <a:cs typeface="Calibri"/>
              </a:rPr>
              <a:t>Aruba</a:t>
            </a:r>
            <a:endParaRPr lang="en-US" sz="1300" dirty="0">
              <a:latin typeface="Calibri"/>
              <a:cs typeface="Calibri"/>
            </a:endParaRPr>
          </a:p>
          <a:p>
            <a:pPr marL="12700">
              <a:lnSpc>
                <a:spcPts val="1555"/>
              </a:lnSpc>
            </a:pPr>
            <a:r>
              <a:rPr lang="en-US" sz="1300" b="1" dirty="0">
                <a:latin typeface="Calibri"/>
                <a:cs typeface="Calibri"/>
              </a:rPr>
              <a:t>Medical</a:t>
            </a:r>
            <a:r>
              <a:rPr lang="en-US" sz="1300" b="1" spc="-35" dirty="0">
                <a:latin typeface="Calibri"/>
                <a:cs typeface="Calibri"/>
              </a:rPr>
              <a:t> </a:t>
            </a:r>
            <a:r>
              <a:rPr lang="en-US" sz="1300" b="1" dirty="0">
                <a:latin typeface="Calibri"/>
                <a:cs typeface="Calibri"/>
              </a:rPr>
              <a:t>School:</a:t>
            </a:r>
            <a:r>
              <a:rPr lang="en-US" sz="1300" b="1" spc="-35" dirty="0">
                <a:latin typeface="Calibri"/>
                <a:cs typeface="Calibri"/>
              </a:rPr>
              <a:t> </a:t>
            </a:r>
            <a:r>
              <a:rPr lang="en-US" sz="1300" dirty="0">
                <a:latin typeface="Calibri"/>
                <a:cs typeface="Calibri"/>
              </a:rPr>
              <a:t>Xavier</a:t>
            </a:r>
            <a:r>
              <a:rPr lang="en-US" sz="1300" spc="-35" dirty="0">
                <a:latin typeface="Calibri"/>
                <a:cs typeface="Calibri"/>
              </a:rPr>
              <a:t> </a:t>
            </a:r>
            <a:r>
              <a:rPr lang="en-US" sz="1300" dirty="0">
                <a:latin typeface="Calibri"/>
                <a:cs typeface="Calibri"/>
              </a:rPr>
              <a:t>University</a:t>
            </a:r>
            <a:r>
              <a:rPr lang="en-US" sz="1300" spc="-30" dirty="0">
                <a:latin typeface="Calibri"/>
                <a:cs typeface="Calibri"/>
              </a:rPr>
              <a:t> </a:t>
            </a:r>
            <a:r>
              <a:rPr lang="en-US" sz="1300" dirty="0">
                <a:latin typeface="Calibri"/>
                <a:cs typeface="Calibri"/>
              </a:rPr>
              <a:t>School</a:t>
            </a:r>
            <a:r>
              <a:rPr lang="en-US" sz="1300" spc="-35" dirty="0">
                <a:latin typeface="Calibri"/>
                <a:cs typeface="Calibri"/>
              </a:rPr>
              <a:t> </a:t>
            </a:r>
            <a:r>
              <a:rPr lang="en-US" sz="1300" dirty="0">
                <a:latin typeface="Calibri"/>
                <a:cs typeface="Calibri"/>
              </a:rPr>
              <a:t>of</a:t>
            </a:r>
            <a:r>
              <a:rPr lang="en-US" sz="1300" spc="-35" dirty="0">
                <a:latin typeface="Calibri"/>
                <a:cs typeface="Calibri"/>
              </a:rPr>
              <a:t> </a:t>
            </a:r>
            <a:r>
              <a:rPr lang="en-US" sz="1300" dirty="0">
                <a:latin typeface="Calibri"/>
                <a:cs typeface="Calibri"/>
              </a:rPr>
              <a:t>Medicine</a:t>
            </a:r>
            <a:r>
              <a:rPr lang="en-US" sz="1300" spc="-30" dirty="0">
                <a:latin typeface="Calibri"/>
                <a:cs typeface="Calibri"/>
              </a:rPr>
              <a:t> </a:t>
            </a:r>
            <a:r>
              <a:rPr lang="en-US" sz="1300" dirty="0">
                <a:latin typeface="Calibri"/>
                <a:cs typeface="Calibri"/>
              </a:rPr>
              <a:t>-</a:t>
            </a:r>
            <a:r>
              <a:rPr lang="en-US" sz="1300" spc="-35" dirty="0">
                <a:latin typeface="Calibri"/>
                <a:cs typeface="Calibri"/>
              </a:rPr>
              <a:t> </a:t>
            </a:r>
            <a:r>
              <a:rPr lang="en-US" sz="1300" spc="-10" dirty="0">
                <a:latin typeface="Calibri"/>
                <a:cs typeface="Calibri"/>
              </a:rPr>
              <a:t>Aruba</a:t>
            </a:r>
            <a:endParaRPr lang="en-US" sz="1300" dirty="0">
              <a:latin typeface="Calibri"/>
              <a:cs typeface="Calibri"/>
            </a:endParaRPr>
          </a:p>
          <a:p>
            <a:pPr marL="12700">
              <a:lnSpc>
                <a:spcPts val="1555"/>
              </a:lnSpc>
            </a:pPr>
            <a:r>
              <a:rPr lang="en-US" sz="1300" b="1" dirty="0">
                <a:latin typeface="Calibri"/>
                <a:cs typeface="Calibri"/>
              </a:rPr>
              <a:t>Hometown:</a:t>
            </a:r>
            <a:r>
              <a:rPr lang="en-US" sz="1300" b="1" spc="-55" dirty="0">
                <a:latin typeface="Calibri"/>
                <a:cs typeface="Calibri"/>
              </a:rPr>
              <a:t> </a:t>
            </a:r>
            <a:r>
              <a:rPr lang="en-US" sz="1300" dirty="0">
                <a:latin typeface="Calibri"/>
                <a:cs typeface="Calibri"/>
              </a:rPr>
              <a:t>Windsor,</a:t>
            </a:r>
            <a:r>
              <a:rPr lang="en-US" sz="1300" spc="-50" dirty="0">
                <a:latin typeface="Calibri"/>
                <a:cs typeface="Calibri"/>
              </a:rPr>
              <a:t> </a:t>
            </a:r>
            <a:r>
              <a:rPr lang="en-US" sz="1300" dirty="0">
                <a:latin typeface="Calibri"/>
                <a:cs typeface="Calibri"/>
              </a:rPr>
              <a:t>Ontario,</a:t>
            </a:r>
            <a:r>
              <a:rPr lang="en-US" sz="1300" spc="-55" dirty="0">
                <a:latin typeface="Calibri"/>
                <a:cs typeface="Calibri"/>
              </a:rPr>
              <a:t> </a:t>
            </a:r>
            <a:r>
              <a:rPr lang="en-US" sz="1300" spc="-10" dirty="0">
                <a:latin typeface="Calibri"/>
                <a:cs typeface="Calibri"/>
              </a:rPr>
              <a:t>Canada</a:t>
            </a:r>
            <a:endParaRPr lang="en-US" sz="1300" dirty="0">
              <a:latin typeface="Calibri"/>
              <a:cs typeface="Calibri"/>
            </a:endParaRPr>
          </a:p>
          <a:p>
            <a:pPr marL="12700">
              <a:lnSpc>
                <a:spcPts val="1555"/>
              </a:lnSpc>
            </a:pPr>
            <a:r>
              <a:rPr lang="en-US" sz="1300" b="1" dirty="0">
                <a:latin typeface="Calibri"/>
                <a:cs typeface="Calibri"/>
              </a:rPr>
              <a:t>Clinical</a:t>
            </a:r>
            <a:r>
              <a:rPr lang="en-US" sz="1300" b="1" spc="-55" dirty="0">
                <a:latin typeface="Calibri"/>
                <a:cs typeface="Calibri"/>
              </a:rPr>
              <a:t> </a:t>
            </a:r>
            <a:r>
              <a:rPr lang="en-US" sz="1300" b="1" dirty="0">
                <a:latin typeface="Calibri"/>
                <a:cs typeface="Calibri"/>
              </a:rPr>
              <a:t>Interests:</a:t>
            </a:r>
            <a:r>
              <a:rPr lang="en-US" sz="1300" b="1" spc="-50" dirty="0">
                <a:latin typeface="Calibri"/>
                <a:cs typeface="Calibri"/>
              </a:rPr>
              <a:t> </a:t>
            </a:r>
            <a:r>
              <a:rPr lang="en-US" sz="1300" dirty="0">
                <a:latin typeface="Calibri"/>
                <a:cs typeface="Calibri"/>
              </a:rPr>
              <a:t>Sports</a:t>
            </a:r>
            <a:r>
              <a:rPr lang="en-US" sz="1300" spc="-50" dirty="0">
                <a:latin typeface="Calibri"/>
                <a:cs typeface="Calibri"/>
              </a:rPr>
              <a:t> </a:t>
            </a:r>
            <a:r>
              <a:rPr lang="en-US" sz="1300" spc="-10" dirty="0">
                <a:latin typeface="Calibri"/>
                <a:cs typeface="Calibri"/>
              </a:rPr>
              <a:t>Medicine</a:t>
            </a:r>
            <a:endParaRPr lang="en-US" sz="1300" dirty="0">
              <a:latin typeface="Calibri"/>
              <a:cs typeface="Calibri"/>
            </a:endParaRPr>
          </a:p>
          <a:p>
            <a:pPr marL="12700" marR="5080">
              <a:lnSpc>
                <a:spcPts val="1560"/>
              </a:lnSpc>
              <a:spcBef>
                <a:spcPts val="50"/>
              </a:spcBef>
            </a:pPr>
            <a:r>
              <a:rPr lang="en-US" sz="1300" b="1" dirty="0">
                <a:latin typeface="Calibri"/>
                <a:cs typeface="Calibri"/>
              </a:rPr>
              <a:t>Personal</a:t>
            </a:r>
            <a:r>
              <a:rPr lang="en-US" sz="1300" b="1" spc="-5" dirty="0">
                <a:latin typeface="Calibri"/>
                <a:cs typeface="Calibri"/>
              </a:rPr>
              <a:t> </a:t>
            </a:r>
            <a:r>
              <a:rPr lang="en-US" sz="1300" b="1" spc="-10" dirty="0">
                <a:latin typeface="Calibri"/>
                <a:cs typeface="Calibri"/>
              </a:rPr>
              <a:t>Interests/Hobbies:</a:t>
            </a:r>
            <a:r>
              <a:rPr lang="en-US" sz="1300" b="1" spc="-5" dirty="0">
                <a:latin typeface="Calibri"/>
                <a:cs typeface="Calibri"/>
              </a:rPr>
              <a:t> </a:t>
            </a:r>
            <a:r>
              <a:rPr lang="en-US" sz="1300" dirty="0">
                <a:latin typeface="Calibri"/>
                <a:cs typeface="Calibri"/>
              </a:rPr>
              <a:t>Playing</a:t>
            </a:r>
            <a:r>
              <a:rPr lang="en-US" sz="1300" spc="-5" dirty="0">
                <a:latin typeface="Calibri"/>
                <a:cs typeface="Calibri"/>
              </a:rPr>
              <a:t> </a:t>
            </a:r>
            <a:r>
              <a:rPr lang="en-US" sz="1300" spc="-10" dirty="0">
                <a:latin typeface="Calibri"/>
                <a:cs typeface="Calibri"/>
              </a:rPr>
              <a:t>Guitar/Drums,</a:t>
            </a:r>
            <a:r>
              <a:rPr lang="en-US" sz="1300" dirty="0">
                <a:latin typeface="Calibri"/>
                <a:cs typeface="Calibri"/>
              </a:rPr>
              <a:t> Songwriting,</a:t>
            </a:r>
            <a:r>
              <a:rPr lang="en-US" sz="1300" spc="-5" dirty="0">
                <a:latin typeface="Calibri"/>
                <a:cs typeface="Calibri"/>
              </a:rPr>
              <a:t> </a:t>
            </a:r>
            <a:r>
              <a:rPr lang="en-US" sz="1300" spc="-25" dirty="0">
                <a:latin typeface="Calibri"/>
                <a:cs typeface="Calibri"/>
              </a:rPr>
              <a:t>and </a:t>
            </a:r>
            <a:r>
              <a:rPr lang="en-US" sz="1300" spc="-10" dirty="0">
                <a:latin typeface="Calibri"/>
                <a:cs typeface="Calibri"/>
              </a:rPr>
              <a:t>Running</a:t>
            </a:r>
            <a:endParaRPr lang="en-US" sz="1300" dirty="0">
              <a:latin typeface="Calibri"/>
              <a:cs typeface="Calibri"/>
            </a:endParaRPr>
          </a:p>
        </p:txBody>
      </p:sp>
      <p:pic>
        <p:nvPicPr>
          <p:cNvPr id="11" name="Picture 10">
            <a:extLst>
              <a:ext uri="{FF2B5EF4-FFF2-40B4-BE49-F238E27FC236}">
                <a16:creationId xmlns:a16="http://schemas.microsoft.com/office/drawing/2014/main" id="{E31BB5F2-41A6-0775-13C6-0B2636120742}"/>
              </a:ext>
            </a:extLst>
          </p:cNvPr>
          <p:cNvPicPr>
            <a:picLocks noChangeAspect="1"/>
          </p:cNvPicPr>
          <p:nvPr/>
        </p:nvPicPr>
        <p:blipFill>
          <a:blip r:embed="rId5"/>
          <a:stretch>
            <a:fillRect/>
          </a:stretch>
        </p:blipFill>
        <p:spPr>
          <a:xfrm>
            <a:off x="356405" y="7863663"/>
            <a:ext cx="1822862" cy="2042337"/>
          </a:xfrm>
          <a:prstGeom prst="rect">
            <a:avLst/>
          </a:prstGeom>
        </p:spPr>
      </p:pic>
      <p:sp>
        <p:nvSpPr>
          <p:cNvPr id="14" name="TextBox 13">
            <a:extLst>
              <a:ext uri="{FF2B5EF4-FFF2-40B4-BE49-F238E27FC236}">
                <a16:creationId xmlns:a16="http://schemas.microsoft.com/office/drawing/2014/main" id="{15FADD14-3228-A222-06E0-A2F721A830D4}"/>
              </a:ext>
            </a:extLst>
          </p:cNvPr>
          <p:cNvSpPr txBox="1"/>
          <p:nvPr/>
        </p:nvSpPr>
        <p:spPr>
          <a:xfrm>
            <a:off x="2622190" y="7863663"/>
            <a:ext cx="4708139" cy="2023631"/>
          </a:xfrm>
          <a:prstGeom prst="rect">
            <a:avLst/>
          </a:prstGeom>
          <a:noFill/>
        </p:spPr>
        <p:txBody>
          <a:bodyPr wrap="square" rtlCol="0">
            <a:spAutoFit/>
          </a:bodyPr>
          <a:lstStyle/>
          <a:p>
            <a:pPr marL="12700">
              <a:lnSpc>
                <a:spcPts val="1560"/>
              </a:lnSpc>
              <a:spcBef>
                <a:spcPts val="95"/>
              </a:spcBef>
            </a:pPr>
            <a:r>
              <a:rPr lang="en-US" sz="1300" b="1" dirty="0">
                <a:latin typeface="Calibri"/>
                <a:cs typeface="Calibri"/>
              </a:rPr>
              <a:t>Myles</a:t>
            </a:r>
            <a:r>
              <a:rPr lang="en-US" sz="1300" b="1" spc="-40" dirty="0">
                <a:latin typeface="Calibri"/>
                <a:cs typeface="Calibri"/>
              </a:rPr>
              <a:t> </a:t>
            </a:r>
            <a:r>
              <a:rPr lang="en-US" sz="1300" b="1" dirty="0">
                <a:latin typeface="Calibri"/>
                <a:cs typeface="Calibri"/>
              </a:rPr>
              <a:t>Barlow</a:t>
            </a:r>
            <a:r>
              <a:rPr lang="en-US" sz="1300" b="1" spc="-35" dirty="0">
                <a:latin typeface="Calibri"/>
                <a:cs typeface="Calibri"/>
              </a:rPr>
              <a:t> </a:t>
            </a:r>
            <a:r>
              <a:rPr lang="en-US" sz="1300" b="1" spc="-25" dirty="0">
                <a:latin typeface="Calibri"/>
                <a:cs typeface="Calibri"/>
              </a:rPr>
              <a:t>DO</a:t>
            </a:r>
            <a:endParaRPr lang="en-US" sz="1300" dirty="0">
              <a:latin typeface="Calibri"/>
              <a:cs typeface="Calibri"/>
            </a:endParaRPr>
          </a:p>
          <a:p>
            <a:pPr marL="12700">
              <a:lnSpc>
                <a:spcPts val="1555"/>
              </a:lnSpc>
            </a:pPr>
            <a:r>
              <a:rPr lang="en-US" sz="1300" b="1" spc="-10" dirty="0">
                <a:latin typeface="Calibri"/>
                <a:cs typeface="Calibri"/>
              </a:rPr>
              <a:t>Undergraduate:</a:t>
            </a:r>
            <a:r>
              <a:rPr lang="en-US" sz="1300" b="1" spc="-5" dirty="0">
                <a:latin typeface="Calibri"/>
                <a:cs typeface="Calibri"/>
              </a:rPr>
              <a:t> </a:t>
            </a:r>
            <a:r>
              <a:rPr lang="en-US" sz="1300" dirty="0">
                <a:latin typeface="Calibri"/>
                <a:cs typeface="Calibri"/>
              </a:rPr>
              <a:t>University</a:t>
            </a:r>
            <a:r>
              <a:rPr lang="en-US" sz="1300" spc="-5" dirty="0">
                <a:latin typeface="Calibri"/>
                <a:cs typeface="Calibri"/>
              </a:rPr>
              <a:t> </a:t>
            </a:r>
            <a:r>
              <a:rPr lang="en-US" sz="1300" dirty="0">
                <a:latin typeface="Calibri"/>
                <a:cs typeface="Calibri"/>
              </a:rPr>
              <a:t>of</a:t>
            </a:r>
            <a:r>
              <a:rPr lang="en-US" sz="1300" spc="-5" dirty="0">
                <a:latin typeface="Calibri"/>
                <a:cs typeface="Calibri"/>
              </a:rPr>
              <a:t> </a:t>
            </a:r>
            <a:r>
              <a:rPr lang="en-US" sz="1300" spc="-10" dirty="0">
                <a:latin typeface="Calibri"/>
                <a:cs typeface="Calibri"/>
              </a:rPr>
              <a:t>Michigan</a:t>
            </a:r>
            <a:endParaRPr lang="en-US" sz="1300" dirty="0">
              <a:latin typeface="Calibri"/>
              <a:cs typeface="Calibri"/>
            </a:endParaRPr>
          </a:p>
          <a:p>
            <a:pPr marL="12700" marR="111760">
              <a:lnSpc>
                <a:spcPts val="1560"/>
              </a:lnSpc>
              <a:spcBef>
                <a:spcPts val="50"/>
              </a:spcBef>
            </a:pPr>
            <a:r>
              <a:rPr lang="en-US" sz="1300" b="1" dirty="0">
                <a:latin typeface="Calibri"/>
                <a:cs typeface="Calibri"/>
              </a:rPr>
              <a:t>Medical</a:t>
            </a:r>
            <a:r>
              <a:rPr lang="en-US" sz="1300" b="1" spc="-40" dirty="0">
                <a:latin typeface="Calibri"/>
                <a:cs typeface="Calibri"/>
              </a:rPr>
              <a:t> </a:t>
            </a:r>
            <a:r>
              <a:rPr lang="en-US" sz="1300" b="1" dirty="0">
                <a:latin typeface="Calibri"/>
                <a:cs typeface="Calibri"/>
              </a:rPr>
              <a:t>School:</a:t>
            </a:r>
            <a:r>
              <a:rPr lang="en-US" sz="1300" b="1" spc="-35" dirty="0">
                <a:latin typeface="Calibri"/>
                <a:cs typeface="Calibri"/>
              </a:rPr>
              <a:t> </a:t>
            </a:r>
            <a:r>
              <a:rPr lang="en-US" sz="1300" dirty="0">
                <a:latin typeface="Calibri"/>
                <a:cs typeface="Calibri"/>
              </a:rPr>
              <a:t>Michigan</a:t>
            </a:r>
            <a:r>
              <a:rPr lang="en-US" sz="1300" spc="-40" dirty="0">
                <a:latin typeface="Calibri"/>
                <a:cs typeface="Calibri"/>
              </a:rPr>
              <a:t> </a:t>
            </a:r>
            <a:r>
              <a:rPr lang="en-US" sz="1300" dirty="0">
                <a:latin typeface="Calibri"/>
                <a:cs typeface="Calibri"/>
              </a:rPr>
              <a:t>State</a:t>
            </a:r>
            <a:r>
              <a:rPr lang="en-US" sz="1300" spc="-35" dirty="0">
                <a:latin typeface="Calibri"/>
                <a:cs typeface="Calibri"/>
              </a:rPr>
              <a:t> </a:t>
            </a:r>
            <a:r>
              <a:rPr lang="en-US" sz="1300" dirty="0">
                <a:latin typeface="Calibri"/>
                <a:cs typeface="Calibri"/>
              </a:rPr>
              <a:t>University</a:t>
            </a:r>
            <a:r>
              <a:rPr lang="en-US" sz="1300" spc="-40" dirty="0">
                <a:latin typeface="Calibri"/>
                <a:cs typeface="Calibri"/>
              </a:rPr>
              <a:t> </a:t>
            </a:r>
            <a:r>
              <a:rPr lang="en-US" sz="1300" dirty="0">
                <a:latin typeface="Calibri"/>
                <a:cs typeface="Calibri"/>
              </a:rPr>
              <a:t>College</a:t>
            </a:r>
            <a:r>
              <a:rPr lang="en-US" sz="1300" spc="-35" dirty="0">
                <a:latin typeface="Calibri"/>
                <a:cs typeface="Calibri"/>
              </a:rPr>
              <a:t> </a:t>
            </a:r>
            <a:r>
              <a:rPr lang="en-US" sz="1300" dirty="0">
                <a:latin typeface="Calibri"/>
                <a:cs typeface="Calibri"/>
              </a:rPr>
              <a:t>of</a:t>
            </a:r>
            <a:r>
              <a:rPr lang="en-US" sz="1300" spc="-40" dirty="0">
                <a:latin typeface="Calibri"/>
                <a:cs typeface="Calibri"/>
              </a:rPr>
              <a:t> </a:t>
            </a:r>
            <a:r>
              <a:rPr lang="en-US" sz="1300" spc="-10" dirty="0">
                <a:latin typeface="Calibri"/>
                <a:cs typeface="Calibri"/>
              </a:rPr>
              <a:t>Osteopathic Medicine</a:t>
            </a:r>
            <a:endParaRPr lang="en-US" sz="1300" dirty="0">
              <a:latin typeface="Calibri"/>
              <a:cs typeface="Calibri"/>
            </a:endParaRPr>
          </a:p>
          <a:p>
            <a:pPr marL="12700">
              <a:lnSpc>
                <a:spcPts val="1495"/>
              </a:lnSpc>
            </a:pPr>
            <a:r>
              <a:rPr lang="en-US" sz="1300" b="1" dirty="0">
                <a:latin typeface="Calibri"/>
                <a:cs typeface="Calibri"/>
              </a:rPr>
              <a:t>Hometown:</a:t>
            </a:r>
            <a:r>
              <a:rPr lang="en-US" sz="1300" b="1" spc="-60" dirty="0">
                <a:latin typeface="Calibri"/>
                <a:cs typeface="Calibri"/>
              </a:rPr>
              <a:t> </a:t>
            </a:r>
            <a:r>
              <a:rPr lang="en-US" sz="1300" dirty="0">
                <a:latin typeface="Calibri"/>
                <a:cs typeface="Calibri"/>
              </a:rPr>
              <a:t>Midland,</a:t>
            </a:r>
            <a:r>
              <a:rPr lang="en-US" sz="1300" spc="-55" dirty="0">
                <a:latin typeface="Calibri"/>
                <a:cs typeface="Calibri"/>
              </a:rPr>
              <a:t> </a:t>
            </a:r>
            <a:r>
              <a:rPr lang="en-US" sz="1300" spc="-25" dirty="0">
                <a:latin typeface="Calibri"/>
                <a:cs typeface="Calibri"/>
              </a:rPr>
              <a:t>MI</a:t>
            </a:r>
            <a:endParaRPr lang="en-US" sz="1300" dirty="0">
              <a:latin typeface="Calibri"/>
              <a:cs typeface="Calibri"/>
            </a:endParaRPr>
          </a:p>
          <a:p>
            <a:pPr marL="12700">
              <a:lnSpc>
                <a:spcPts val="1555"/>
              </a:lnSpc>
            </a:pPr>
            <a:r>
              <a:rPr lang="en-US" sz="1300" b="1" dirty="0">
                <a:latin typeface="Calibri"/>
                <a:cs typeface="Calibri"/>
              </a:rPr>
              <a:t>Clinical</a:t>
            </a:r>
            <a:r>
              <a:rPr lang="en-US" sz="1300" b="1" spc="-55" dirty="0">
                <a:latin typeface="Calibri"/>
                <a:cs typeface="Calibri"/>
              </a:rPr>
              <a:t> </a:t>
            </a:r>
            <a:r>
              <a:rPr lang="en-US" sz="1300" b="1" dirty="0">
                <a:latin typeface="Calibri"/>
                <a:cs typeface="Calibri"/>
              </a:rPr>
              <a:t>Interests:</a:t>
            </a:r>
            <a:r>
              <a:rPr lang="en-US" sz="1300" b="1" spc="-50" dirty="0">
                <a:latin typeface="Calibri"/>
                <a:cs typeface="Calibri"/>
              </a:rPr>
              <a:t> </a:t>
            </a:r>
            <a:r>
              <a:rPr lang="en-US" sz="1300" dirty="0">
                <a:latin typeface="Calibri"/>
                <a:cs typeface="Calibri"/>
              </a:rPr>
              <a:t>Sports</a:t>
            </a:r>
            <a:r>
              <a:rPr lang="en-US" sz="1300" spc="-50" dirty="0">
                <a:latin typeface="Calibri"/>
                <a:cs typeface="Calibri"/>
              </a:rPr>
              <a:t> </a:t>
            </a:r>
            <a:r>
              <a:rPr lang="en-US" sz="1300" spc="-10" dirty="0">
                <a:latin typeface="Calibri"/>
                <a:cs typeface="Calibri"/>
              </a:rPr>
              <a:t>Medicine</a:t>
            </a:r>
            <a:endParaRPr lang="en-US" sz="1300" dirty="0">
              <a:latin typeface="Calibri"/>
              <a:cs typeface="Calibri"/>
            </a:endParaRPr>
          </a:p>
          <a:p>
            <a:pPr marL="12700" marR="5080">
              <a:lnSpc>
                <a:spcPts val="1560"/>
              </a:lnSpc>
              <a:spcBef>
                <a:spcPts val="50"/>
              </a:spcBef>
            </a:pPr>
            <a:r>
              <a:rPr lang="en-US" sz="1300" b="1" dirty="0">
                <a:latin typeface="Calibri"/>
                <a:cs typeface="Calibri"/>
              </a:rPr>
              <a:t>Personal</a:t>
            </a:r>
            <a:r>
              <a:rPr lang="en-US" sz="1300" b="1" spc="15" dirty="0">
                <a:latin typeface="Calibri"/>
                <a:cs typeface="Calibri"/>
              </a:rPr>
              <a:t> </a:t>
            </a:r>
            <a:r>
              <a:rPr lang="en-US" sz="1300" b="1" spc="-10" dirty="0">
                <a:latin typeface="Calibri"/>
                <a:cs typeface="Calibri"/>
              </a:rPr>
              <a:t>Interests/Hobbies:</a:t>
            </a:r>
            <a:r>
              <a:rPr lang="en-US" sz="1300" b="1" spc="20" dirty="0">
                <a:latin typeface="Calibri"/>
                <a:cs typeface="Calibri"/>
              </a:rPr>
              <a:t> </a:t>
            </a:r>
            <a:r>
              <a:rPr lang="en-US" sz="1300" spc="-10" dirty="0">
                <a:latin typeface="Calibri"/>
                <a:cs typeface="Calibri"/>
              </a:rPr>
              <a:t>Nutrition/Healthy</a:t>
            </a:r>
            <a:r>
              <a:rPr lang="en-US" sz="1300" spc="20" dirty="0">
                <a:latin typeface="Calibri"/>
                <a:cs typeface="Calibri"/>
              </a:rPr>
              <a:t> </a:t>
            </a:r>
            <a:r>
              <a:rPr lang="en-US" sz="1300" dirty="0">
                <a:latin typeface="Calibri"/>
                <a:cs typeface="Calibri"/>
              </a:rPr>
              <a:t>Living,</a:t>
            </a:r>
            <a:r>
              <a:rPr lang="en-US" sz="1300" spc="15" dirty="0">
                <a:latin typeface="Calibri"/>
                <a:cs typeface="Calibri"/>
              </a:rPr>
              <a:t> </a:t>
            </a:r>
            <a:r>
              <a:rPr lang="en-US" sz="1300" spc="-10" dirty="0">
                <a:latin typeface="Calibri"/>
                <a:cs typeface="Calibri"/>
              </a:rPr>
              <a:t>Karate/Jodo, </a:t>
            </a:r>
            <a:r>
              <a:rPr lang="en-US" sz="1300" dirty="0">
                <a:latin typeface="Calibri"/>
                <a:cs typeface="Calibri"/>
              </a:rPr>
              <a:t>Board</a:t>
            </a:r>
            <a:r>
              <a:rPr lang="en-US" sz="1300" spc="-30" dirty="0">
                <a:latin typeface="Calibri"/>
                <a:cs typeface="Calibri"/>
              </a:rPr>
              <a:t> </a:t>
            </a:r>
            <a:r>
              <a:rPr lang="en-US" sz="1300" dirty="0">
                <a:latin typeface="Calibri"/>
                <a:cs typeface="Calibri"/>
              </a:rPr>
              <a:t>Games,</a:t>
            </a:r>
            <a:r>
              <a:rPr lang="en-US" sz="1300" spc="-25" dirty="0">
                <a:latin typeface="Calibri"/>
                <a:cs typeface="Calibri"/>
              </a:rPr>
              <a:t> </a:t>
            </a:r>
            <a:r>
              <a:rPr lang="en-US" sz="1300" dirty="0">
                <a:latin typeface="Calibri"/>
                <a:cs typeface="Calibri"/>
              </a:rPr>
              <a:t>and</a:t>
            </a:r>
            <a:r>
              <a:rPr lang="en-US" sz="1300" spc="-30" dirty="0">
                <a:latin typeface="Calibri"/>
                <a:cs typeface="Calibri"/>
              </a:rPr>
              <a:t> </a:t>
            </a:r>
            <a:r>
              <a:rPr lang="en-US" sz="1300" dirty="0">
                <a:latin typeface="Calibri"/>
                <a:cs typeface="Calibri"/>
              </a:rPr>
              <a:t>Hiking</a:t>
            </a:r>
            <a:r>
              <a:rPr lang="en-US" sz="1300" spc="-25" dirty="0">
                <a:latin typeface="Calibri"/>
                <a:cs typeface="Calibri"/>
              </a:rPr>
              <a:t> </a:t>
            </a:r>
            <a:r>
              <a:rPr lang="en-US" sz="1300" dirty="0">
                <a:latin typeface="Calibri"/>
                <a:cs typeface="Calibri"/>
              </a:rPr>
              <a:t>in</a:t>
            </a:r>
            <a:r>
              <a:rPr lang="en-US" sz="1300" spc="-25" dirty="0">
                <a:latin typeface="Calibri"/>
                <a:cs typeface="Calibri"/>
              </a:rPr>
              <a:t> </a:t>
            </a:r>
            <a:r>
              <a:rPr lang="en-US" sz="1300" spc="-10" dirty="0">
                <a:latin typeface="Calibri"/>
                <a:cs typeface="Calibri"/>
              </a:rPr>
              <a:t>Cincinnati</a:t>
            </a:r>
            <a:endParaRPr lang="en-US" sz="1300" dirty="0">
              <a:latin typeface="Calibri"/>
              <a:cs typeface="Calibri"/>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49FACD3-5973-5F92-DE30-B3DEBF4909C5}"/>
              </a:ext>
            </a:extLst>
          </p:cNvPr>
          <p:cNvPicPr>
            <a:picLocks noChangeAspect="1"/>
          </p:cNvPicPr>
          <p:nvPr/>
        </p:nvPicPr>
        <p:blipFill>
          <a:blip r:embed="rId2"/>
          <a:stretch>
            <a:fillRect/>
          </a:stretch>
        </p:blipFill>
        <p:spPr>
          <a:xfrm>
            <a:off x="228600" y="228600"/>
            <a:ext cx="1749704" cy="1859441"/>
          </a:xfrm>
          <a:prstGeom prst="rect">
            <a:avLst/>
          </a:prstGeom>
        </p:spPr>
      </p:pic>
      <p:sp>
        <p:nvSpPr>
          <p:cNvPr id="12" name="TextBox 11">
            <a:extLst>
              <a:ext uri="{FF2B5EF4-FFF2-40B4-BE49-F238E27FC236}">
                <a16:creationId xmlns:a16="http://schemas.microsoft.com/office/drawing/2014/main" id="{37B6ACC8-6E78-FCFE-4915-64612D767A6B}"/>
              </a:ext>
            </a:extLst>
          </p:cNvPr>
          <p:cNvSpPr txBox="1"/>
          <p:nvPr/>
        </p:nvSpPr>
        <p:spPr>
          <a:xfrm>
            <a:off x="2362200" y="228600"/>
            <a:ext cx="5658313" cy="1522404"/>
          </a:xfrm>
          <a:prstGeom prst="rect">
            <a:avLst/>
          </a:prstGeom>
          <a:noFill/>
        </p:spPr>
        <p:txBody>
          <a:bodyPr wrap="square">
            <a:spAutoFit/>
          </a:bodyPr>
          <a:lstStyle/>
          <a:p>
            <a:pPr marL="12700" marR="2483485" lvl="0" indent="0" defTabSz="914400" eaLnBrk="1" fontAlgn="auto" latinLnBrk="0" hangingPunct="1">
              <a:lnSpc>
                <a:spcPct val="101699"/>
              </a:lnSpc>
              <a:spcBef>
                <a:spcPts val="7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Zachary</a:t>
            </a:r>
            <a:r>
              <a:rPr kumimoji="0" lang="en-US" sz="1300" b="1" i="0" u="none" strike="noStrike" kern="0" cap="none" spc="-30" normalizeH="0" baseline="0" noProof="0" dirty="0">
                <a:ln>
                  <a:noFill/>
                </a:ln>
                <a:solidFill>
                  <a:sysClr val="windowText" lastClr="000000"/>
                </a:solidFill>
                <a:effectLst/>
                <a:uLnTx/>
                <a:uFillTx/>
                <a:latin typeface="Calibri"/>
                <a:cs typeface="Calibri"/>
              </a:rPr>
              <a:t> </a:t>
            </a:r>
            <a:r>
              <a:rPr kumimoji="0" lang="en-US" sz="1300" b="1" i="0" u="none" strike="noStrike" kern="0" cap="none" spc="-10" normalizeH="0" baseline="0" noProof="0" dirty="0">
                <a:ln>
                  <a:noFill/>
                </a:ln>
                <a:solidFill>
                  <a:sysClr val="windowText" lastClr="000000"/>
                </a:solidFill>
                <a:effectLst/>
                <a:uLnTx/>
                <a:uFillTx/>
                <a:latin typeface="Calibri"/>
                <a:cs typeface="Calibri"/>
              </a:rPr>
              <a:t>Cleaver</a:t>
            </a:r>
            <a:r>
              <a:rPr kumimoji="0" lang="en-US" sz="1300" b="1" i="0" u="none" strike="noStrike" kern="0" cap="none" spc="-25" normalizeH="0" baseline="0" noProof="0" dirty="0">
                <a:ln>
                  <a:noFill/>
                </a:ln>
                <a:solidFill>
                  <a:sysClr val="windowText" lastClr="000000"/>
                </a:solidFill>
                <a:effectLst/>
                <a:uLnTx/>
                <a:uFillTx/>
                <a:latin typeface="Calibri"/>
                <a:cs typeface="Calibri"/>
              </a:rPr>
              <a:t> DO </a:t>
            </a:r>
          </a:p>
          <a:p>
            <a:pPr marL="12700" marR="2483485" lvl="0" indent="0" defTabSz="914400" eaLnBrk="1" fontAlgn="auto" latinLnBrk="0" hangingPunct="1">
              <a:lnSpc>
                <a:spcPct val="101699"/>
              </a:lnSpc>
              <a:spcBef>
                <a:spcPts val="7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Undergraduate:</a:t>
            </a:r>
            <a:r>
              <a:rPr kumimoji="0" lang="en-US" sz="1300" b="1"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Franklin</a:t>
            </a:r>
            <a:r>
              <a:rPr kumimoji="0" lang="en-US" sz="1300" b="0"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College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808355"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Medical</a:t>
            </a:r>
            <a:r>
              <a:rPr kumimoji="0" lang="en-US" sz="1300" b="1" i="0" u="none" strike="noStrike" kern="0" cap="none" spc="-5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School:</a:t>
            </a:r>
            <a:r>
              <a:rPr kumimoji="0" lang="en-US" sz="1300" b="1" i="0" u="none" strike="noStrike" kern="0" cap="none" spc="-5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Marian</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University</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College</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Osteopathic Medicine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25"/>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Hometown:</a:t>
            </a:r>
            <a:r>
              <a:rPr kumimoji="0" lang="en-US" sz="1300" b="1" i="0" u="none" strike="noStrike" kern="0" cap="none" spc="-6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Lebanon,</a:t>
            </a:r>
            <a:r>
              <a:rPr kumimoji="0" lang="en-US" sz="1300" b="0" i="0" u="none" strike="noStrike" kern="0" cap="none" spc="-60" normalizeH="0" baseline="0" noProof="0" dirty="0">
                <a:ln>
                  <a:noFill/>
                </a:ln>
                <a:solidFill>
                  <a:sysClr val="windowText" lastClr="000000"/>
                </a:solidFill>
                <a:effectLst/>
                <a:uLnTx/>
                <a:uFillTx/>
                <a:latin typeface="Calibri"/>
                <a:cs typeface="Calibri"/>
              </a:rPr>
              <a:t> </a:t>
            </a:r>
            <a:r>
              <a:rPr kumimoji="0" lang="en-US" sz="1300" b="0" i="0" u="none" strike="noStrike" kern="0" cap="none" spc="-25" normalizeH="0" baseline="0" noProof="0" dirty="0">
                <a:ln>
                  <a:noFill/>
                </a:ln>
                <a:solidFill>
                  <a:sysClr val="windowText" lastClr="000000"/>
                </a:solidFill>
                <a:effectLst/>
                <a:uLnTx/>
                <a:uFillTx/>
                <a:latin typeface="Calibri"/>
                <a:cs typeface="Calibri"/>
              </a:rPr>
              <a:t>OH</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62865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Clinical</a:t>
            </a:r>
            <a:r>
              <a:rPr kumimoji="0" lang="en-US" sz="1300" b="1" i="0" u="none" strike="noStrike" kern="0" cap="none" spc="-5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Interests:</a:t>
            </a:r>
            <a:r>
              <a:rPr kumimoji="0" lang="en-US" sz="1300" b="1" i="0" u="none" strike="noStrike" kern="0" cap="none" spc="-6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Outpatient</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Family</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Medicine</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Addiction Medicine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681355"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Personal</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1" i="0" u="none" strike="noStrike" kern="0" cap="none" spc="-10" normalizeH="0" baseline="0" noProof="0" dirty="0">
                <a:ln>
                  <a:noFill/>
                </a:ln>
                <a:solidFill>
                  <a:sysClr val="windowText" lastClr="000000"/>
                </a:solidFill>
                <a:effectLst/>
                <a:uLnTx/>
                <a:uFillTx/>
                <a:latin typeface="Calibri"/>
                <a:cs typeface="Calibri"/>
              </a:rPr>
              <a:t>Interests/Hobbies:</a:t>
            </a:r>
            <a:r>
              <a:rPr kumimoji="0" lang="en-US" sz="1300" b="1"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Visiting</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Local</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Attractions</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20" normalizeH="0" baseline="0" noProof="0" dirty="0">
                <a:ln>
                  <a:noFill/>
                </a:ln>
                <a:solidFill>
                  <a:sysClr val="windowText" lastClr="000000"/>
                </a:solidFill>
                <a:effectLst/>
                <a:uLnTx/>
                <a:uFillTx/>
                <a:latin typeface="Calibri"/>
                <a:cs typeface="Calibri"/>
              </a:rPr>
              <a:t>with </a:t>
            </a:r>
            <a:r>
              <a:rPr kumimoji="0" lang="en-US" sz="1300" b="0" i="0" u="none" strike="noStrike" kern="0" cap="none" spc="-10" normalizeH="0" baseline="0" noProof="0" dirty="0">
                <a:ln>
                  <a:noFill/>
                </a:ln>
                <a:solidFill>
                  <a:sysClr val="windowText" lastClr="000000"/>
                </a:solidFill>
                <a:effectLst/>
                <a:uLnTx/>
                <a:uFillTx/>
                <a:latin typeface="Calibri"/>
                <a:cs typeface="Calibri"/>
              </a:rPr>
              <a:t>Friends/Family</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Enjoying</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Competitive</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Sports</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Games</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p:txBody>
      </p:sp>
      <p:pic>
        <p:nvPicPr>
          <p:cNvPr id="4" name="object 4"/>
          <p:cNvPicPr/>
          <p:nvPr/>
        </p:nvPicPr>
        <p:blipFill>
          <a:blip r:embed="rId3" cstate="print"/>
          <a:stretch>
            <a:fillRect/>
          </a:stretch>
        </p:blipFill>
        <p:spPr>
          <a:xfrm>
            <a:off x="203445" y="2489483"/>
            <a:ext cx="1774859" cy="1960731"/>
          </a:xfrm>
          <a:prstGeom prst="rect">
            <a:avLst/>
          </a:prstGeom>
        </p:spPr>
      </p:pic>
      <p:pic>
        <p:nvPicPr>
          <p:cNvPr id="2" name="Picture 1">
            <a:extLst>
              <a:ext uri="{FF2B5EF4-FFF2-40B4-BE49-F238E27FC236}">
                <a16:creationId xmlns:a16="http://schemas.microsoft.com/office/drawing/2014/main" id="{86188646-E836-CC51-9ED3-8C4CF719E063}"/>
              </a:ext>
            </a:extLst>
          </p:cNvPr>
          <p:cNvPicPr>
            <a:picLocks noChangeAspect="1"/>
          </p:cNvPicPr>
          <p:nvPr/>
        </p:nvPicPr>
        <p:blipFill>
          <a:blip r:embed="rId4"/>
          <a:stretch>
            <a:fillRect/>
          </a:stretch>
        </p:blipFill>
        <p:spPr>
          <a:xfrm>
            <a:off x="191636" y="4851656"/>
            <a:ext cx="1749704" cy="2029885"/>
          </a:xfrm>
          <a:prstGeom prst="rect">
            <a:avLst/>
          </a:prstGeom>
        </p:spPr>
      </p:pic>
      <p:pic>
        <p:nvPicPr>
          <p:cNvPr id="3" name="Picture 2">
            <a:extLst>
              <a:ext uri="{FF2B5EF4-FFF2-40B4-BE49-F238E27FC236}">
                <a16:creationId xmlns:a16="http://schemas.microsoft.com/office/drawing/2014/main" id="{11817857-D985-34B3-F5C6-516063D3B086}"/>
              </a:ext>
            </a:extLst>
          </p:cNvPr>
          <p:cNvPicPr>
            <a:picLocks noChangeAspect="1"/>
          </p:cNvPicPr>
          <p:nvPr/>
        </p:nvPicPr>
        <p:blipFill>
          <a:blip r:embed="rId5"/>
          <a:stretch>
            <a:fillRect/>
          </a:stretch>
        </p:blipFill>
        <p:spPr>
          <a:xfrm>
            <a:off x="191636" y="7282983"/>
            <a:ext cx="1798476" cy="2103302"/>
          </a:xfrm>
          <a:prstGeom prst="rect">
            <a:avLst/>
          </a:prstGeom>
        </p:spPr>
      </p:pic>
      <p:sp>
        <p:nvSpPr>
          <p:cNvPr id="7" name="TextBox 6">
            <a:extLst>
              <a:ext uri="{FF2B5EF4-FFF2-40B4-BE49-F238E27FC236}">
                <a16:creationId xmlns:a16="http://schemas.microsoft.com/office/drawing/2014/main" id="{D288313D-DBCE-3042-50C1-6D0908B6D92A}"/>
              </a:ext>
            </a:extLst>
          </p:cNvPr>
          <p:cNvSpPr txBox="1"/>
          <p:nvPr/>
        </p:nvSpPr>
        <p:spPr>
          <a:xfrm>
            <a:off x="2362200" y="2489483"/>
            <a:ext cx="5584508" cy="1713611"/>
          </a:xfrm>
          <a:prstGeom prst="rect">
            <a:avLst/>
          </a:prstGeom>
          <a:noFill/>
        </p:spPr>
        <p:txBody>
          <a:bodyPr wrap="square" rtlCol="0">
            <a:spAutoFit/>
          </a:bodyPr>
          <a:lstStyle/>
          <a:p>
            <a:pPr marL="12700" marR="25171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Jonathan</a:t>
            </a:r>
            <a:r>
              <a:rPr kumimoji="0" lang="en-US" sz="1300" b="1" i="0" u="none" strike="noStrike" kern="0" cap="none" spc="-4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Pang</a:t>
            </a:r>
            <a:r>
              <a:rPr kumimoji="0" lang="en-US" sz="1300" b="1" i="0" u="none" strike="noStrike" kern="0" cap="none" spc="-35" normalizeH="0" baseline="0" noProof="0" dirty="0">
                <a:ln>
                  <a:noFill/>
                </a:ln>
                <a:solidFill>
                  <a:sysClr val="windowText" lastClr="000000"/>
                </a:solidFill>
                <a:effectLst/>
                <a:uLnTx/>
                <a:uFillTx/>
                <a:latin typeface="Calibri"/>
                <a:cs typeface="Calibri"/>
              </a:rPr>
              <a:t> </a:t>
            </a:r>
            <a:r>
              <a:rPr kumimoji="0" lang="en-US" sz="1300" b="1" i="0" u="none" strike="noStrike" kern="0" cap="none" spc="-25" normalizeH="0" baseline="0" noProof="0" dirty="0">
                <a:ln>
                  <a:noFill/>
                </a:ln>
                <a:solidFill>
                  <a:sysClr val="windowText" lastClr="000000"/>
                </a:solidFill>
                <a:effectLst/>
                <a:uLnTx/>
                <a:uFillTx/>
                <a:latin typeface="Calibri"/>
                <a:cs typeface="Calibri"/>
              </a:rPr>
              <a:t>DO- Lead Resident</a:t>
            </a:r>
          </a:p>
          <a:p>
            <a:pPr marL="12700" marR="25171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Undergraduate:</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Kenyon</a:t>
            </a:r>
            <a:r>
              <a:rPr kumimoji="0" lang="en-US" sz="1300" b="0" i="0" u="none" strike="noStrike" kern="0" cap="none" spc="-10" normalizeH="0" baseline="0" noProof="0" dirty="0">
                <a:ln>
                  <a:noFill/>
                </a:ln>
                <a:solidFill>
                  <a:sysClr val="windowText" lastClr="000000"/>
                </a:solidFill>
                <a:effectLst/>
                <a:uLnTx/>
                <a:uFillTx/>
                <a:latin typeface="Calibri"/>
                <a:cs typeface="Calibri"/>
              </a:rPr>
              <a:t> College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808355"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Medical</a:t>
            </a:r>
            <a:r>
              <a:rPr kumimoji="0" lang="en-US" sz="1300" b="1" i="0" u="none" strike="noStrike" kern="0" cap="none" spc="-5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School:</a:t>
            </a:r>
            <a:r>
              <a:rPr kumimoji="0" lang="en-US" sz="1300" b="1" i="0" u="none" strike="noStrike" kern="0" cap="none" spc="-5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Marian</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University</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College</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Osteopathic Medicine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25"/>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Hometown:</a:t>
            </a:r>
            <a:r>
              <a:rPr kumimoji="0" lang="en-US" sz="1300" b="1" i="0" u="none" strike="noStrike" kern="0" cap="none" spc="-6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Lancaster,</a:t>
            </a:r>
            <a:r>
              <a:rPr kumimoji="0" lang="en-US" sz="1300" b="0" i="0" u="none" strike="noStrike" kern="0" cap="none" spc="-65" normalizeH="0" baseline="0" noProof="0" dirty="0">
                <a:ln>
                  <a:noFill/>
                </a:ln>
                <a:solidFill>
                  <a:sysClr val="windowText" lastClr="000000"/>
                </a:solidFill>
                <a:effectLst/>
                <a:uLnTx/>
                <a:uFillTx/>
                <a:latin typeface="Calibri"/>
                <a:cs typeface="Calibri"/>
              </a:rPr>
              <a:t> </a:t>
            </a:r>
            <a:r>
              <a:rPr kumimoji="0" lang="en-US" sz="1300" b="0" i="0" u="none" strike="noStrike" kern="0" cap="none" spc="-25" normalizeH="0" baseline="0" noProof="0" dirty="0">
                <a:ln>
                  <a:noFill/>
                </a:ln>
                <a:solidFill>
                  <a:sysClr val="windowText" lastClr="000000"/>
                </a:solidFill>
                <a:effectLst/>
                <a:uLnTx/>
                <a:uFillTx/>
                <a:latin typeface="Calibri"/>
                <a:cs typeface="Calibri"/>
              </a:rPr>
              <a:t>OH</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24130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Clinical</a:t>
            </a:r>
            <a:r>
              <a:rPr kumimoji="0" lang="en-US" sz="1300" b="1" i="0" u="none" strike="noStrike" kern="0" cap="none" spc="-5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Interests:</a:t>
            </a:r>
            <a:r>
              <a:rPr kumimoji="0" lang="en-US" sz="1300" b="1" i="0" u="none" strike="noStrike" kern="0" cap="none" spc="-6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Preventative</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Medicine,</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Addiction</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Medicine,</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25" normalizeH="0" baseline="0" noProof="0" dirty="0">
                <a:ln>
                  <a:noFill/>
                </a:ln>
                <a:solidFill>
                  <a:sysClr val="windowText" lastClr="000000"/>
                </a:solidFill>
                <a:effectLst/>
                <a:uLnTx/>
                <a:uFillTx/>
                <a:latin typeface="Calibri"/>
                <a:cs typeface="Calibri"/>
              </a:rPr>
              <a:t>and </a:t>
            </a:r>
            <a:r>
              <a:rPr kumimoji="0" lang="en-US" sz="1300" b="0" i="0" u="none" strike="noStrike" kern="0" cap="none" spc="0" normalizeH="0" baseline="0" noProof="0" dirty="0">
                <a:ln>
                  <a:noFill/>
                </a:ln>
                <a:solidFill>
                  <a:sysClr val="windowText" lastClr="000000"/>
                </a:solidFill>
                <a:effectLst/>
                <a:uLnTx/>
                <a:uFillTx/>
                <a:latin typeface="Calibri"/>
                <a:cs typeface="Calibri"/>
              </a:rPr>
              <a:t>Rural</a:t>
            </a:r>
            <a:r>
              <a:rPr kumimoji="0" lang="en-US" sz="1300" b="0" i="0" u="none" strike="noStrike" kern="0" cap="none" spc="-5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Medicine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32766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Personal</a:t>
            </a:r>
            <a:r>
              <a:rPr kumimoji="0" lang="en-US" sz="1300" b="1" i="0" u="none" strike="noStrike" kern="0" cap="none" spc="-25" normalizeH="0" baseline="0" noProof="0" dirty="0">
                <a:ln>
                  <a:noFill/>
                </a:ln>
                <a:solidFill>
                  <a:sysClr val="windowText" lastClr="000000"/>
                </a:solidFill>
                <a:effectLst/>
                <a:uLnTx/>
                <a:uFillTx/>
                <a:latin typeface="Calibri"/>
                <a:cs typeface="Calibri"/>
              </a:rPr>
              <a:t> </a:t>
            </a:r>
            <a:r>
              <a:rPr kumimoji="0" lang="en-US" sz="1300" b="1" i="0" u="none" strike="noStrike" kern="0" cap="none" spc="-10" normalizeH="0" baseline="0" noProof="0" dirty="0">
                <a:ln>
                  <a:noFill/>
                </a:ln>
                <a:solidFill>
                  <a:sysClr val="windowText" lastClr="000000"/>
                </a:solidFill>
                <a:effectLst/>
                <a:uLnTx/>
                <a:uFillTx/>
                <a:latin typeface="Calibri"/>
                <a:cs typeface="Calibri"/>
              </a:rPr>
              <a:t>Interests/Hobbies:</a:t>
            </a:r>
            <a:r>
              <a:rPr kumimoji="0" lang="en-US" sz="1300" b="1"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Hiking</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with</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Wife</a:t>
            </a:r>
            <a:r>
              <a:rPr kumimoji="0" lang="en-US" sz="1300" b="0"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2</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Dogs,</a:t>
            </a:r>
            <a:r>
              <a:rPr kumimoji="0" lang="en-US" sz="1300" b="0"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Music, </a:t>
            </a:r>
            <a:r>
              <a:rPr kumimoji="0" lang="en-US" sz="1300" b="0" i="0" u="none" strike="noStrike" kern="0" cap="none" spc="0" normalizeH="0" baseline="0" noProof="0" dirty="0">
                <a:ln>
                  <a:noFill/>
                </a:ln>
                <a:solidFill>
                  <a:sysClr val="windowText" lastClr="000000"/>
                </a:solidFill>
                <a:effectLst/>
                <a:uLnTx/>
                <a:uFillTx/>
                <a:latin typeface="Calibri"/>
                <a:cs typeface="Calibri"/>
              </a:rPr>
              <a:t>Reading,</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Playing</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Video</a:t>
            </a:r>
            <a:r>
              <a:rPr kumimoji="0" lang="en-US" sz="1300" b="0"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Games</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p:txBody>
      </p:sp>
      <p:sp>
        <p:nvSpPr>
          <p:cNvPr id="11" name="object 6">
            <a:extLst>
              <a:ext uri="{FF2B5EF4-FFF2-40B4-BE49-F238E27FC236}">
                <a16:creationId xmlns:a16="http://schemas.microsoft.com/office/drawing/2014/main" id="{02BE69A9-1DF3-70F4-06AF-1E0E899E779C}"/>
              </a:ext>
            </a:extLst>
          </p:cNvPr>
          <p:cNvSpPr txBox="1"/>
          <p:nvPr/>
        </p:nvSpPr>
        <p:spPr>
          <a:xfrm>
            <a:off x="2362200" y="4947564"/>
            <a:ext cx="4692015" cy="1838067"/>
          </a:xfrm>
          <a:prstGeom prst="rect">
            <a:avLst/>
          </a:prstGeom>
        </p:spPr>
        <p:txBody>
          <a:bodyPr vert="horz" wrap="square" lIns="0" tIns="8890" rIns="0" bIns="0" rtlCol="0">
            <a:spAutoFit/>
          </a:bodyPr>
          <a:lstStyle/>
          <a:p>
            <a:pPr marL="32384" marR="2301875">
              <a:lnSpc>
                <a:spcPct val="100000"/>
              </a:lnSpc>
            </a:pPr>
            <a:r>
              <a:rPr sz="1300" b="1" dirty="0">
                <a:latin typeface="Calibri"/>
                <a:cs typeface="Calibri"/>
              </a:rPr>
              <a:t>Maaz</a:t>
            </a:r>
            <a:r>
              <a:rPr sz="1300" b="1" spc="-15" dirty="0">
                <a:latin typeface="Calibri"/>
                <a:cs typeface="Calibri"/>
              </a:rPr>
              <a:t> </a:t>
            </a:r>
            <a:r>
              <a:rPr sz="1300" b="1" spc="-10" dirty="0">
                <a:latin typeface="Calibri"/>
                <a:cs typeface="Calibri"/>
              </a:rPr>
              <a:t>Siddique</a:t>
            </a:r>
            <a:r>
              <a:rPr sz="1300" b="1" spc="-15" dirty="0">
                <a:latin typeface="Calibri"/>
                <a:cs typeface="Calibri"/>
              </a:rPr>
              <a:t> </a:t>
            </a:r>
            <a:r>
              <a:rPr sz="1300" b="1" spc="-25" dirty="0">
                <a:latin typeface="Calibri"/>
                <a:cs typeface="Calibri"/>
              </a:rPr>
              <a:t>DO</a:t>
            </a:r>
            <a:r>
              <a:rPr sz="1300" b="1" spc="500" dirty="0">
                <a:latin typeface="Calibri"/>
                <a:cs typeface="Calibri"/>
              </a:rPr>
              <a:t> </a:t>
            </a:r>
            <a:r>
              <a:rPr sz="1300" b="1" spc="-10" dirty="0">
                <a:latin typeface="Calibri"/>
                <a:cs typeface="Calibri"/>
              </a:rPr>
              <a:t>Undergraduate:</a:t>
            </a:r>
            <a:r>
              <a:rPr sz="1300" b="1" spc="20" dirty="0">
                <a:latin typeface="Calibri"/>
                <a:cs typeface="Calibri"/>
              </a:rPr>
              <a:t> </a:t>
            </a:r>
            <a:r>
              <a:rPr sz="1300" spc="-10" dirty="0">
                <a:latin typeface="Calibri"/>
                <a:cs typeface="Calibri"/>
              </a:rPr>
              <a:t>Rutgers</a:t>
            </a:r>
            <a:r>
              <a:rPr sz="1300" spc="20" dirty="0">
                <a:latin typeface="Calibri"/>
                <a:cs typeface="Calibri"/>
              </a:rPr>
              <a:t> </a:t>
            </a:r>
            <a:r>
              <a:rPr sz="1300" spc="-10" dirty="0">
                <a:latin typeface="Calibri"/>
                <a:cs typeface="Calibri"/>
              </a:rPr>
              <a:t>University</a:t>
            </a:r>
            <a:endParaRPr sz="1300" dirty="0">
              <a:latin typeface="Calibri"/>
              <a:cs typeface="Calibri"/>
            </a:endParaRPr>
          </a:p>
          <a:p>
            <a:pPr marL="32384">
              <a:lnSpc>
                <a:spcPts val="1550"/>
              </a:lnSpc>
            </a:pPr>
            <a:r>
              <a:rPr sz="1300" b="1" spc="-10" dirty="0">
                <a:latin typeface="Calibri"/>
                <a:cs typeface="Calibri"/>
              </a:rPr>
              <a:t>Graduate</a:t>
            </a:r>
            <a:r>
              <a:rPr sz="1300" b="1" spc="-25" dirty="0">
                <a:latin typeface="Calibri"/>
                <a:cs typeface="Calibri"/>
              </a:rPr>
              <a:t> </a:t>
            </a:r>
            <a:r>
              <a:rPr sz="1300" b="1" dirty="0">
                <a:latin typeface="Calibri"/>
                <a:cs typeface="Calibri"/>
              </a:rPr>
              <a:t>School:</a:t>
            </a:r>
            <a:r>
              <a:rPr sz="1300" b="1" spc="-20" dirty="0">
                <a:latin typeface="Calibri"/>
                <a:cs typeface="Calibri"/>
              </a:rPr>
              <a:t> </a:t>
            </a:r>
            <a:r>
              <a:rPr sz="1300" spc="-10" dirty="0">
                <a:latin typeface="Calibri"/>
                <a:cs typeface="Calibri"/>
              </a:rPr>
              <a:t>Rutgers</a:t>
            </a:r>
            <a:r>
              <a:rPr sz="1300" spc="-20" dirty="0">
                <a:latin typeface="Calibri"/>
                <a:cs typeface="Calibri"/>
              </a:rPr>
              <a:t> </a:t>
            </a:r>
            <a:r>
              <a:rPr sz="1300" spc="-10" dirty="0">
                <a:latin typeface="Calibri"/>
                <a:cs typeface="Calibri"/>
              </a:rPr>
              <a:t>University</a:t>
            </a:r>
            <a:endParaRPr sz="1300" dirty="0">
              <a:latin typeface="Calibri"/>
              <a:cs typeface="Calibri"/>
            </a:endParaRPr>
          </a:p>
          <a:p>
            <a:pPr marL="32384">
              <a:lnSpc>
                <a:spcPts val="1555"/>
              </a:lnSpc>
            </a:pPr>
            <a:r>
              <a:rPr sz="1300" b="1" dirty="0">
                <a:latin typeface="Calibri"/>
                <a:cs typeface="Calibri"/>
              </a:rPr>
              <a:t>Medical</a:t>
            </a:r>
            <a:r>
              <a:rPr sz="1300" b="1" spc="-45" dirty="0">
                <a:latin typeface="Calibri"/>
                <a:cs typeface="Calibri"/>
              </a:rPr>
              <a:t> </a:t>
            </a:r>
            <a:r>
              <a:rPr sz="1300" b="1" dirty="0">
                <a:latin typeface="Calibri"/>
                <a:cs typeface="Calibri"/>
              </a:rPr>
              <a:t>School:</a:t>
            </a:r>
            <a:r>
              <a:rPr sz="1300" b="1" spc="-50" dirty="0">
                <a:latin typeface="Calibri"/>
                <a:cs typeface="Calibri"/>
              </a:rPr>
              <a:t> </a:t>
            </a:r>
            <a:r>
              <a:rPr sz="1300" spc="-10" dirty="0">
                <a:latin typeface="Calibri"/>
                <a:cs typeface="Calibri"/>
              </a:rPr>
              <a:t>Rowan-</a:t>
            </a:r>
            <a:r>
              <a:rPr sz="1300" dirty="0">
                <a:latin typeface="Calibri"/>
                <a:cs typeface="Calibri"/>
              </a:rPr>
              <a:t>Virtua</a:t>
            </a:r>
            <a:r>
              <a:rPr sz="1300" spc="-45" dirty="0">
                <a:latin typeface="Calibri"/>
                <a:cs typeface="Calibri"/>
              </a:rPr>
              <a:t> </a:t>
            </a:r>
            <a:r>
              <a:rPr sz="1300" dirty="0">
                <a:latin typeface="Calibri"/>
                <a:cs typeface="Calibri"/>
              </a:rPr>
              <a:t>School</a:t>
            </a:r>
            <a:r>
              <a:rPr sz="1300" spc="-45" dirty="0">
                <a:latin typeface="Calibri"/>
                <a:cs typeface="Calibri"/>
              </a:rPr>
              <a:t> </a:t>
            </a:r>
            <a:r>
              <a:rPr sz="1300" dirty="0">
                <a:latin typeface="Calibri"/>
                <a:cs typeface="Calibri"/>
              </a:rPr>
              <a:t>of</a:t>
            </a:r>
            <a:r>
              <a:rPr sz="1300" spc="-45" dirty="0">
                <a:latin typeface="Calibri"/>
                <a:cs typeface="Calibri"/>
              </a:rPr>
              <a:t> </a:t>
            </a:r>
            <a:r>
              <a:rPr sz="1300" dirty="0">
                <a:latin typeface="Calibri"/>
                <a:cs typeface="Calibri"/>
              </a:rPr>
              <a:t>Osteopathic</a:t>
            </a:r>
            <a:r>
              <a:rPr sz="1300" spc="-45" dirty="0">
                <a:latin typeface="Calibri"/>
                <a:cs typeface="Calibri"/>
              </a:rPr>
              <a:t> </a:t>
            </a:r>
            <a:r>
              <a:rPr sz="1300" spc="-10" dirty="0">
                <a:latin typeface="Calibri"/>
                <a:cs typeface="Calibri"/>
              </a:rPr>
              <a:t>Medicine</a:t>
            </a:r>
            <a:endParaRPr sz="1300" dirty="0">
              <a:latin typeface="Calibri"/>
              <a:cs typeface="Calibri"/>
            </a:endParaRPr>
          </a:p>
          <a:p>
            <a:pPr marL="32384">
              <a:lnSpc>
                <a:spcPts val="1555"/>
              </a:lnSpc>
            </a:pPr>
            <a:r>
              <a:rPr sz="1300" b="1" dirty="0">
                <a:latin typeface="Calibri"/>
                <a:cs typeface="Calibri"/>
              </a:rPr>
              <a:t>Hometown</a:t>
            </a:r>
            <a:r>
              <a:rPr sz="1300" dirty="0">
                <a:latin typeface="Calibri"/>
                <a:cs typeface="Calibri"/>
              </a:rPr>
              <a:t>:</a:t>
            </a:r>
            <a:r>
              <a:rPr sz="1300" spc="-60" dirty="0">
                <a:latin typeface="Calibri"/>
                <a:cs typeface="Calibri"/>
              </a:rPr>
              <a:t> </a:t>
            </a:r>
            <a:r>
              <a:rPr sz="1300" dirty="0">
                <a:latin typeface="Calibri"/>
                <a:cs typeface="Calibri"/>
              </a:rPr>
              <a:t>Edison,</a:t>
            </a:r>
            <a:r>
              <a:rPr sz="1300" spc="-60" dirty="0">
                <a:latin typeface="Calibri"/>
                <a:cs typeface="Calibri"/>
              </a:rPr>
              <a:t> </a:t>
            </a:r>
            <a:r>
              <a:rPr sz="1300" spc="-25" dirty="0">
                <a:latin typeface="Calibri"/>
                <a:cs typeface="Calibri"/>
              </a:rPr>
              <a:t>NJ</a:t>
            </a:r>
            <a:endParaRPr sz="1300" dirty="0">
              <a:latin typeface="Calibri"/>
              <a:cs typeface="Calibri"/>
            </a:endParaRPr>
          </a:p>
          <a:p>
            <a:pPr marL="32384" marR="16510">
              <a:lnSpc>
                <a:spcPts val="1560"/>
              </a:lnSpc>
              <a:spcBef>
                <a:spcPts val="50"/>
              </a:spcBef>
            </a:pPr>
            <a:r>
              <a:rPr sz="1300" b="1" dirty="0">
                <a:latin typeface="Calibri"/>
                <a:cs typeface="Calibri"/>
              </a:rPr>
              <a:t>Clinical</a:t>
            </a:r>
            <a:r>
              <a:rPr sz="1300" b="1" spc="-45" dirty="0">
                <a:latin typeface="Calibri"/>
                <a:cs typeface="Calibri"/>
              </a:rPr>
              <a:t> </a:t>
            </a:r>
            <a:r>
              <a:rPr sz="1300" b="1" dirty="0">
                <a:latin typeface="Calibri"/>
                <a:cs typeface="Calibri"/>
              </a:rPr>
              <a:t>Interests:</a:t>
            </a:r>
            <a:r>
              <a:rPr sz="1300" b="1" spc="-50" dirty="0">
                <a:latin typeface="Calibri"/>
                <a:cs typeface="Calibri"/>
              </a:rPr>
              <a:t> </a:t>
            </a:r>
            <a:r>
              <a:rPr sz="1300" spc="-10" dirty="0">
                <a:latin typeface="Calibri"/>
                <a:cs typeface="Calibri"/>
              </a:rPr>
              <a:t>Behavioral</a:t>
            </a:r>
            <a:r>
              <a:rPr sz="1300" spc="-45" dirty="0">
                <a:latin typeface="Calibri"/>
                <a:cs typeface="Calibri"/>
              </a:rPr>
              <a:t> </a:t>
            </a:r>
            <a:r>
              <a:rPr sz="1300" dirty="0">
                <a:latin typeface="Calibri"/>
                <a:cs typeface="Calibri"/>
              </a:rPr>
              <a:t>Health,</a:t>
            </a:r>
            <a:r>
              <a:rPr sz="1300" spc="-40" dirty="0">
                <a:latin typeface="Calibri"/>
                <a:cs typeface="Calibri"/>
              </a:rPr>
              <a:t> </a:t>
            </a:r>
            <a:r>
              <a:rPr sz="1300" dirty="0">
                <a:latin typeface="Calibri"/>
                <a:cs typeface="Calibri"/>
              </a:rPr>
              <a:t>Integrative</a:t>
            </a:r>
            <a:r>
              <a:rPr sz="1300" spc="-45" dirty="0">
                <a:latin typeface="Calibri"/>
                <a:cs typeface="Calibri"/>
              </a:rPr>
              <a:t> </a:t>
            </a:r>
            <a:r>
              <a:rPr sz="1300" dirty="0">
                <a:latin typeface="Calibri"/>
                <a:cs typeface="Calibri"/>
              </a:rPr>
              <a:t>Medicine,</a:t>
            </a:r>
            <a:r>
              <a:rPr sz="1300" spc="-45" dirty="0">
                <a:latin typeface="Calibri"/>
                <a:cs typeface="Calibri"/>
              </a:rPr>
              <a:t> </a:t>
            </a:r>
            <a:r>
              <a:rPr sz="1300" dirty="0">
                <a:latin typeface="Calibri"/>
                <a:cs typeface="Calibri"/>
              </a:rPr>
              <a:t>and</a:t>
            </a:r>
            <a:r>
              <a:rPr sz="1300" spc="-45" dirty="0">
                <a:latin typeface="Calibri"/>
                <a:cs typeface="Calibri"/>
              </a:rPr>
              <a:t> </a:t>
            </a:r>
            <a:r>
              <a:rPr sz="1300" spc="-10" dirty="0">
                <a:latin typeface="Calibri"/>
                <a:cs typeface="Calibri"/>
              </a:rPr>
              <a:t>Direct </a:t>
            </a:r>
            <a:r>
              <a:rPr sz="1300" dirty="0">
                <a:latin typeface="Calibri"/>
                <a:cs typeface="Calibri"/>
              </a:rPr>
              <a:t>Primary</a:t>
            </a:r>
            <a:r>
              <a:rPr sz="1300" spc="-50" dirty="0">
                <a:latin typeface="Calibri"/>
                <a:cs typeface="Calibri"/>
              </a:rPr>
              <a:t> </a:t>
            </a:r>
            <a:r>
              <a:rPr sz="1300" spc="-20" dirty="0">
                <a:latin typeface="Calibri"/>
                <a:cs typeface="Calibri"/>
              </a:rPr>
              <a:t>Care</a:t>
            </a:r>
            <a:endParaRPr sz="1300" dirty="0">
              <a:latin typeface="Calibri"/>
              <a:cs typeface="Calibri"/>
            </a:endParaRPr>
          </a:p>
          <a:p>
            <a:pPr marL="32384">
              <a:lnSpc>
                <a:spcPts val="1495"/>
              </a:lnSpc>
            </a:pPr>
            <a:r>
              <a:rPr sz="1300" b="1" dirty="0">
                <a:latin typeface="Calibri"/>
                <a:cs typeface="Calibri"/>
              </a:rPr>
              <a:t>Personal</a:t>
            </a:r>
            <a:r>
              <a:rPr sz="1300" b="1" spc="-30" dirty="0">
                <a:latin typeface="Calibri"/>
                <a:cs typeface="Calibri"/>
              </a:rPr>
              <a:t> </a:t>
            </a:r>
            <a:r>
              <a:rPr sz="1300" b="1" spc="-10" dirty="0">
                <a:latin typeface="Calibri"/>
                <a:cs typeface="Calibri"/>
              </a:rPr>
              <a:t>Interests/Hobbies:</a:t>
            </a:r>
            <a:r>
              <a:rPr sz="1300" b="1" spc="-35" dirty="0">
                <a:latin typeface="Calibri"/>
                <a:cs typeface="Calibri"/>
              </a:rPr>
              <a:t> </a:t>
            </a:r>
            <a:r>
              <a:rPr sz="1300" dirty="0">
                <a:latin typeface="Calibri"/>
                <a:cs typeface="Calibri"/>
              </a:rPr>
              <a:t>Playing</a:t>
            </a:r>
            <a:r>
              <a:rPr sz="1300" spc="-25" dirty="0">
                <a:latin typeface="Calibri"/>
                <a:cs typeface="Calibri"/>
              </a:rPr>
              <a:t> </a:t>
            </a:r>
            <a:r>
              <a:rPr sz="1300" dirty="0">
                <a:latin typeface="Calibri"/>
                <a:cs typeface="Calibri"/>
              </a:rPr>
              <a:t>Guitar,</a:t>
            </a:r>
            <a:r>
              <a:rPr sz="1300" spc="-25" dirty="0">
                <a:latin typeface="Calibri"/>
                <a:cs typeface="Calibri"/>
              </a:rPr>
              <a:t> </a:t>
            </a:r>
            <a:r>
              <a:rPr sz="1300" dirty="0">
                <a:latin typeface="Calibri"/>
                <a:cs typeface="Calibri"/>
              </a:rPr>
              <a:t>Watching</a:t>
            </a:r>
            <a:r>
              <a:rPr sz="1300" spc="-30" dirty="0">
                <a:latin typeface="Calibri"/>
                <a:cs typeface="Calibri"/>
              </a:rPr>
              <a:t> </a:t>
            </a:r>
            <a:r>
              <a:rPr sz="1300" dirty="0">
                <a:latin typeface="Calibri"/>
                <a:cs typeface="Calibri"/>
              </a:rPr>
              <a:t>Horror</a:t>
            </a:r>
            <a:r>
              <a:rPr sz="1300" spc="-25" dirty="0">
                <a:latin typeface="Calibri"/>
                <a:cs typeface="Calibri"/>
              </a:rPr>
              <a:t> </a:t>
            </a:r>
            <a:r>
              <a:rPr sz="1300" spc="-10" dirty="0">
                <a:latin typeface="Calibri"/>
                <a:cs typeface="Calibri"/>
              </a:rPr>
              <a:t>Movies,</a:t>
            </a:r>
            <a:endParaRPr sz="1300" dirty="0">
              <a:latin typeface="Calibri"/>
              <a:cs typeface="Calibri"/>
            </a:endParaRPr>
          </a:p>
          <a:p>
            <a:pPr marL="32384">
              <a:lnSpc>
                <a:spcPts val="1560"/>
              </a:lnSpc>
            </a:pPr>
            <a:r>
              <a:rPr sz="1300" dirty="0">
                <a:latin typeface="Calibri"/>
                <a:cs typeface="Calibri"/>
              </a:rPr>
              <a:t>Exercising,</a:t>
            </a:r>
            <a:r>
              <a:rPr sz="1300" spc="-45" dirty="0">
                <a:latin typeface="Calibri"/>
                <a:cs typeface="Calibri"/>
              </a:rPr>
              <a:t> </a:t>
            </a:r>
            <a:r>
              <a:rPr sz="1300" dirty="0">
                <a:latin typeface="Calibri"/>
                <a:cs typeface="Calibri"/>
              </a:rPr>
              <a:t>or</a:t>
            </a:r>
            <a:r>
              <a:rPr sz="1300" spc="-45" dirty="0">
                <a:latin typeface="Calibri"/>
                <a:cs typeface="Calibri"/>
              </a:rPr>
              <a:t> </a:t>
            </a:r>
            <a:r>
              <a:rPr sz="1300" dirty="0">
                <a:latin typeface="Calibri"/>
                <a:cs typeface="Calibri"/>
              </a:rPr>
              <a:t>Playing</a:t>
            </a:r>
            <a:r>
              <a:rPr sz="1300" spc="-45" dirty="0">
                <a:latin typeface="Calibri"/>
                <a:cs typeface="Calibri"/>
              </a:rPr>
              <a:t> </a:t>
            </a:r>
            <a:r>
              <a:rPr sz="1300" dirty="0">
                <a:latin typeface="Calibri"/>
                <a:cs typeface="Calibri"/>
              </a:rPr>
              <a:t>Video</a:t>
            </a:r>
            <a:r>
              <a:rPr sz="1300" spc="-45" dirty="0">
                <a:latin typeface="Calibri"/>
                <a:cs typeface="Calibri"/>
              </a:rPr>
              <a:t> </a:t>
            </a:r>
            <a:r>
              <a:rPr sz="1300" spc="-10" dirty="0">
                <a:latin typeface="Calibri"/>
                <a:cs typeface="Calibri"/>
              </a:rPr>
              <a:t>Games</a:t>
            </a:r>
            <a:endParaRPr sz="1300" dirty="0">
              <a:latin typeface="Calibri"/>
              <a:cs typeface="Calibri"/>
            </a:endParaRPr>
          </a:p>
        </p:txBody>
      </p:sp>
      <p:sp>
        <p:nvSpPr>
          <p:cNvPr id="14" name="TextBox 13">
            <a:extLst>
              <a:ext uri="{FF2B5EF4-FFF2-40B4-BE49-F238E27FC236}">
                <a16:creationId xmlns:a16="http://schemas.microsoft.com/office/drawing/2014/main" id="{5D9569DE-3D75-4CC4-F33F-AAE4EBEC3C7A}"/>
              </a:ext>
            </a:extLst>
          </p:cNvPr>
          <p:cNvSpPr txBox="1"/>
          <p:nvPr/>
        </p:nvSpPr>
        <p:spPr>
          <a:xfrm>
            <a:off x="2273347" y="7174330"/>
            <a:ext cx="5279708" cy="1957331"/>
          </a:xfrm>
          <a:prstGeom prst="rect">
            <a:avLst/>
          </a:prstGeom>
          <a:noFill/>
        </p:spPr>
        <p:txBody>
          <a:bodyPr wrap="square">
            <a:spAutoFit/>
          </a:bodyPr>
          <a:lstStyle/>
          <a:p>
            <a:pPr marL="12700" marR="0" lvl="0" indent="0" defTabSz="914400" eaLnBrk="1" fontAlgn="auto" latinLnBrk="0" hangingPunct="1">
              <a:lnSpc>
                <a:spcPts val="1560"/>
              </a:lnSpc>
              <a:spcBef>
                <a:spcPts val="95"/>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Fariha</a:t>
            </a:r>
            <a:r>
              <a:rPr kumimoji="0" lang="en-US" sz="1300" b="1" i="0" u="none" strike="noStrike" kern="0" cap="none" spc="-45"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Shoukat</a:t>
            </a:r>
            <a:r>
              <a:rPr kumimoji="0" lang="en-US" sz="1300" b="1" i="0" u="none" strike="noStrike" kern="0" cap="none" spc="-45" normalizeH="0" baseline="0" noProof="0" dirty="0">
                <a:ln>
                  <a:noFill/>
                </a:ln>
                <a:solidFill>
                  <a:sysClr val="windowText" lastClr="000000"/>
                </a:solidFill>
                <a:effectLst/>
                <a:uLnTx/>
                <a:uFillTx/>
                <a:latin typeface="Calibri"/>
                <a:cs typeface="Calibri"/>
              </a:rPr>
              <a:t> </a:t>
            </a:r>
            <a:r>
              <a:rPr lang="en-US" sz="1300" b="1" spc="-20" dirty="0">
                <a:latin typeface="Calibri"/>
                <a:cs typeface="Calibri"/>
              </a:rPr>
              <a:t>MD</a:t>
            </a:r>
            <a:r>
              <a:rPr kumimoji="0" lang="en-US" sz="1300" b="1" i="0" u="none" strike="noStrike" kern="0" cap="none" spc="-20" normalizeH="0" baseline="0" noProof="0" dirty="0">
                <a:ln>
                  <a:noFill/>
                </a:ln>
                <a:solidFill>
                  <a:sysClr val="windowText" lastClr="000000"/>
                </a:solidFill>
                <a:effectLst/>
                <a:uLnTx/>
                <a:uFillTx/>
                <a:latin typeface="Calibri"/>
                <a:cs typeface="Calibri"/>
              </a:rPr>
              <a:t>- Lead Resident</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555"/>
              </a:lnSpc>
              <a:spcBef>
                <a:spcPts val="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Undergraduate:</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err="1">
                <a:ln>
                  <a:noFill/>
                </a:ln>
                <a:solidFill>
                  <a:sysClr val="windowText" lastClr="000000"/>
                </a:solidFill>
                <a:effectLst/>
                <a:uLnTx/>
                <a:uFillTx/>
                <a:latin typeface="Calibri"/>
                <a:cs typeface="Calibri"/>
              </a:rPr>
              <a:t>Suffah</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College</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(Pakistan)</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5080" lvl="0" indent="0" defTabSz="914400" eaLnBrk="1" fontAlgn="auto" latinLnBrk="0" hangingPunct="1">
              <a:lnSpc>
                <a:spcPts val="1560"/>
              </a:lnSpc>
              <a:spcBef>
                <a:spcPts val="5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Medical</a:t>
            </a:r>
            <a:r>
              <a:rPr kumimoji="0" lang="en-US" sz="1300" b="1" i="0" u="none" strike="noStrike" kern="0" cap="none" spc="-4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School:</a:t>
            </a:r>
            <a:r>
              <a:rPr kumimoji="0" lang="en-US" sz="1300" b="1" i="0" u="none" strike="noStrike" kern="0" cap="none" spc="-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Fatima</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Jinnah</a:t>
            </a:r>
            <a:r>
              <a:rPr kumimoji="0" lang="en-US" sz="1300" b="0" i="0" u="none" strike="noStrike" kern="0" cap="none" spc="-4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Medical</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University</a:t>
            </a:r>
            <a:r>
              <a:rPr kumimoji="0" lang="en-US" sz="1300" b="0" i="0" u="none" strike="noStrike" kern="0" cap="none" spc="-4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(Pakistan)</a:t>
            </a:r>
            <a:r>
              <a:rPr kumimoji="0" lang="en-US" sz="1300" b="0" i="0" u="none" strike="noStrike" kern="0" cap="none" spc="-40" normalizeH="0" baseline="0" noProof="0" dirty="0">
                <a:ln>
                  <a:noFill/>
                </a:ln>
                <a:solidFill>
                  <a:sysClr val="windowText" lastClr="000000"/>
                </a:solidFill>
                <a:effectLst/>
                <a:uLnTx/>
                <a:uFillTx/>
                <a:latin typeface="Calibri"/>
                <a:cs typeface="Calibri"/>
              </a:rPr>
              <a:t> </a:t>
            </a:r>
          </a:p>
          <a:p>
            <a:pPr marL="12700" marR="5080" lvl="0" indent="0" defTabSz="914400" eaLnBrk="1" fontAlgn="auto" latinLnBrk="0" hangingPunct="1">
              <a:lnSpc>
                <a:spcPts val="1560"/>
              </a:lnSpc>
              <a:spcBef>
                <a:spcPts val="5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Post-Graduate</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Training:</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College</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Physicians</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&amp;</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Surgeons</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Pakistan</a:t>
            </a:r>
            <a:r>
              <a:rPr kumimoji="0" lang="en-US" sz="1300" b="0" i="0" u="none" strike="noStrike" kern="0" cap="none" spc="-20" normalizeH="0" baseline="0" noProof="0" dirty="0">
                <a:ln>
                  <a:noFill/>
                </a:ln>
                <a:solidFill>
                  <a:sysClr val="windowText" lastClr="000000"/>
                </a:solidFill>
                <a:effectLst/>
                <a:uLnTx/>
                <a:uFillTx/>
                <a:latin typeface="Calibri"/>
                <a:cs typeface="Calibri"/>
              </a:rPr>
              <a:t> (OB/ GYN)</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490"/>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Hometown:</a:t>
            </a:r>
            <a:r>
              <a:rPr kumimoji="0" lang="en-US" sz="1300" b="1" i="0" u="none" strike="noStrike" kern="0" cap="none" spc="-6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Lahore,</a:t>
            </a:r>
            <a:r>
              <a:rPr kumimoji="0" lang="en-US" sz="1300" b="0" i="0" u="none" strike="noStrike" kern="0" cap="none" spc="-5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Pakistan</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555"/>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Clinical</a:t>
            </a:r>
            <a:r>
              <a:rPr kumimoji="0" lang="en-US" sz="1300" b="1" i="0" u="none" strike="noStrike" kern="0" cap="none" spc="-3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Interests:</a:t>
            </a:r>
            <a:r>
              <a:rPr kumimoji="0" lang="en-US" sz="1300" b="1"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Undecided</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vs.</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Hospital</a:t>
            </a:r>
            <a:r>
              <a:rPr kumimoji="0" lang="en-US" sz="1300" b="0"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Medicine</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127635" lvl="0" indent="0" defTabSz="914400" eaLnBrk="1" fontAlgn="auto" latinLnBrk="0" hangingPunct="1">
              <a:lnSpc>
                <a:spcPts val="1560"/>
              </a:lnSpc>
              <a:spcBef>
                <a:spcPts val="5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Personal</a:t>
            </a:r>
            <a:r>
              <a:rPr kumimoji="0" lang="en-US" sz="1300" b="1" i="0" u="none" strike="noStrike" kern="0" cap="none" spc="-25" normalizeH="0" baseline="0" noProof="0" dirty="0">
                <a:ln>
                  <a:noFill/>
                </a:ln>
                <a:solidFill>
                  <a:sysClr val="windowText" lastClr="000000"/>
                </a:solidFill>
                <a:effectLst/>
                <a:uLnTx/>
                <a:uFillTx/>
                <a:latin typeface="Calibri"/>
                <a:cs typeface="Calibri"/>
              </a:rPr>
              <a:t> </a:t>
            </a:r>
            <a:r>
              <a:rPr kumimoji="0" lang="en-US" sz="1300" b="1" i="0" u="none" strike="noStrike" kern="0" cap="none" spc="-10" normalizeH="0" baseline="0" noProof="0" dirty="0">
                <a:ln>
                  <a:noFill/>
                </a:ln>
                <a:solidFill>
                  <a:sysClr val="windowText" lastClr="000000"/>
                </a:solidFill>
                <a:effectLst/>
                <a:uLnTx/>
                <a:uFillTx/>
                <a:latin typeface="Calibri"/>
                <a:cs typeface="Calibri"/>
              </a:rPr>
              <a:t>Interests/Hobbies:</a:t>
            </a:r>
            <a:r>
              <a:rPr kumimoji="0" lang="en-US" sz="1300" b="1"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Spending</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Time</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with</a:t>
            </a:r>
            <a:r>
              <a:rPr kumimoji="0" lang="en-US" sz="1300" b="0" i="0" u="none" strike="noStrike" kern="0" cap="none" spc="-2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Friends/Family, </a:t>
            </a:r>
            <a:r>
              <a:rPr kumimoji="0" lang="en-US" sz="1300" b="0" i="0" u="none" strike="noStrike" kern="0" cap="none" spc="0" normalizeH="0" baseline="0" noProof="0" dirty="0">
                <a:ln>
                  <a:noFill/>
                </a:ln>
                <a:solidFill>
                  <a:sysClr val="windowText" lastClr="000000"/>
                </a:solidFill>
                <a:effectLst/>
                <a:uLnTx/>
                <a:uFillTx/>
                <a:latin typeface="Calibri"/>
                <a:cs typeface="Calibri"/>
              </a:rPr>
              <a:t>Cooking,</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Knitting,</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Breakfast,</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Movies,</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Board</a:t>
            </a:r>
            <a:r>
              <a:rPr kumimoji="0" lang="en-US" sz="1300" b="0" i="0" u="none" strike="noStrike" kern="0" cap="none" spc="-5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Games</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D36BB4-4B1C-26B2-208C-4A0F159F3710}"/>
              </a:ext>
            </a:extLst>
          </p:cNvPr>
          <p:cNvPicPr>
            <a:picLocks noChangeAspect="1"/>
          </p:cNvPicPr>
          <p:nvPr/>
        </p:nvPicPr>
        <p:blipFill>
          <a:blip r:embed="rId2"/>
          <a:stretch>
            <a:fillRect/>
          </a:stretch>
        </p:blipFill>
        <p:spPr>
          <a:xfrm>
            <a:off x="291935" y="235002"/>
            <a:ext cx="1603922" cy="2229180"/>
          </a:xfrm>
          <a:prstGeom prst="rect">
            <a:avLst/>
          </a:prstGeom>
        </p:spPr>
      </p:pic>
      <p:sp>
        <p:nvSpPr>
          <p:cNvPr id="12" name="TextBox 11">
            <a:extLst>
              <a:ext uri="{FF2B5EF4-FFF2-40B4-BE49-F238E27FC236}">
                <a16:creationId xmlns:a16="http://schemas.microsoft.com/office/drawing/2014/main" id="{50FD7663-EDAF-CBA9-6EE4-36C7E0D06379}"/>
              </a:ext>
            </a:extLst>
          </p:cNvPr>
          <p:cNvSpPr txBox="1"/>
          <p:nvPr/>
        </p:nvSpPr>
        <p:spPr>
          <a:xfrm>
            <a:off x="2206763" y="235002"/>
            <a:ext cx="5203508" cy="2108782"/>
          </a:xfrm>
          <a:prstGeom prst="rect">
            <a:avLst/>
          </a:prstGeom>
          <a:noFill/>
        </p:spPr>
        <p:txBody>
          <a:bodyPr wrap="square">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Ryan</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Jarvis</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1" i="0" u="none" strike="noStrike" kern="0" cap="none" spc="-35" normalizeH="0" baseline="0" noProof="0" dirty="0">
                <a:ln>
                  <a:noFill/>
                </a:ln>
                <a:solidFill>
                  <a:sysClr val="windowText" lastClr="000000"/>
                </a:solidFill>
                <a:effectLst/>
                <a:uLnTx/>
                <a:uFillTx/>
                <a:latin typeface="Calibri"/>
                <a:cs typeface="Calibri"/>
              </a:rPr>
              <a:t>DO</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3708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Undergraduate:</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NKU</a:t>
            </a:r>
            <a:r>
              <a:rPr kumimoji="0" lang="en-US" sz="1300" b="0" i="0" u="none" strike="noStrike" kern="0" cap="none" spc="-1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and</a:t>
            </a:r>
            <a:r>
              <a:rPr kumimoji="0" lang="en-US" sz="1300" b="0" i="0" u="none" strike="noStrike" kern="0" cap="none" spc="-1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University</a:t>
            </a:r>
            <a:r>
              <a:rPr kumimoji="0" lang="en-US" sz="1300" b="0" i="0" u="none" strike="noStrike" kern="0" cap="none" spc="-1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10" normalizeH="0" baseline="0" noProof="0" dirty="0">
                <a:ln>
                  <a:noFill/>
                </a:ln>
                <a:solidFill>
                  <a:sysClr val="windowText" lastClr="000000"/>
                </a:solidFill>
                <a:effectLst/>
                <a:uLnTx/>
                <a:uFillTx/>
                <a:latin typeface="Calibri"/>
                <a:cs typeface="Calibri"/>
              </a:rPr>
              <a:t> Cincinnati </a:t>
            </a:r>
          </a:p>
          <a:p>
            <a:pPr marL="12700" marR="3708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Graduate</a:t>
            </a:r>
            <a:r>
              <a:rPr kumimoji="0" lang="en-US" sz="1300" b="1" i="0" u="none" strike="noStrike" kern="0" cap="none" spc="-3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School:</a:t>
            </a:r>
            <a:r>
              <a:rPr kumimoji="0" lang="en-US" sz="1300" b="1" i="0" u="none" strike="noStrike" kern="0" cap="none" spc="24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University</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Southern</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California </a:t>
            </a:r>
          </a:p>
          <a:p>
            <a:pPr marL="12700" marR="3708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Medical</a:t>
            </a:r>
            <a:r>
              <a:rPr kumimoji="0" lang="en-US" sz="1300" b="1" i="0" u="none" strike="noStrike" kern="0" cap="none" spc="-40"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School:</a:t>
            </a:r>
            <a:r>
              <a:rPr kumimoji="0" lang="en-US" sz="1300" b="1" i="0" u="none" strike="noStrike" kern="0" cap="none" spc="2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Arkansas</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College</a:t>
            </a:r>
            <a:r>
              <a:rPr kumimoji="0" lang="en-US" sz="1300" b="0" i="0" u="none" strike="noStrike" kern="0" cap="none" spc="-3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of</a:t>
            </a:r>
            <a:r>
              <a:rPr kumimoji="0" lang="en-US" sz="1300" b="0" i="0" u="none" strike="noStrike" kern="0" cap="none" spc="-30"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Osteopathic </a:t>
            </a:r>
            <a:r>
              <a:rPr kumimoji="0" lang="en-US" sz="1300" b="0" i="0" u="none" strike="noStrike" kern="0" cap="none" spc="0" normalizeH="0" baseline="0" noProof="0" dirty="0">
                <a:ln>
                  <a:noFill/>
                </a:ln>
                <a:solidFill>
                  <a:sysClr val="windowText" lastClr="000000"/>
                </a:solidFill>
                <a:effectLst/>
                <a:uLnTx/>
                <a:uFillTx/>
                <a:latin typeface="Calibri"/>
                <a:cs typeface="Calibri"/>
              </a:rPr>
              <a:t>Medicine</a:t>
            </a:r>
          </a:p>
          <a:p>
            <a:pPr marL="12700" marR="370840" lvl="0" indent="0" defTabSz="914400" eaLnBrk="1" fontAlgn="auto" latinLnBrk="0" hangingPunct="1">
              <a:lnSpc>
                <a:spcPct val="101699"/>
              </a:lnSpc>
              <a:spcBef>
                <a:spcPts val="0"/>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Hometown:</a:t>
            </a:r>
            <a:r>
              <a:rPr kumimoji="0" lang="en-US" sz="1300" b="1" i="0" u="none" strike="noStrike" kern="0" cap="none" spc="-6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Cincinnati,</a:t>
            </a:r>
            <a:r>
              <a:rPr kumimoji="0" lang="en-US" sz="1300" b="0" i="0" u="none" strike="noStrike" kern="0" cap="none" spc="-55" normalizeH="0" baseline="0" noProof="0" dirty="0">
                <a:ln>
                  <a:noFill/>
                </a:ln>
                <a:solidFill>
                  <a:sysClr val="windowText" lastClr="000000"/>
                </a:solidFill>
                <a:effectLst/>
                <a:uLnTx/>
                <a:uFillTx/>
                <a:latin typeface="Calibri"/>
                <a:cs typeface="Calibri"/>
              </a:rPr>
              <a:t> </a:t>
            </a:r>
            <a:r>
              <a:rPr kumimoji="0" lang="en-US" sz="1300" b="0" i="0" u="none" strike="noStrike" kern="0" cap="none" spc="-25" normalizeH="0" baseline="0" noProof="0" dirty="0">
                <a:ln>
                  <a:noFill/>
                </a:ln>
                <a:solidFill>
                  <a:sysClr val="windowText" lastClr="000000"/>
                </a:solidFill>
                <a:effectLst/>
                <a:uLnTx/>
                <a:uFillTx/>
                <a:latin typeface="Calibri"/>
                <a:cs typeface="Calibri"/>
              </a:rPr>
              <a:t>OH</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25"/>
              </a:spcBef>
              <a:spcAft>
                <a:spcPts val="0"/>
              </a:spcAft>
              <a:buClrTx/>
              <a:buSzTx/>
              <a:buFontTx/>
              <a:buNone/>
              <a:tabLst/>
              <a:defRPr/>
            </a:pPr>
            <a:r>
              <a:rPr kumimoji="0" lang="en-US" sz="1300" b="1" i="0" u="none" strike="noStrike" kern="0" cap="none" spc="0" normalizeH="0" baseline="0" noProof="0" dirty="0">
                <a:ln>
                  <a:noFill/>
                </a:ln>
                <a:solidFill>
                  <a:sysClr val="windowText" lastClr="000000"/>
                </a:solidFill>
                <a:effectLst/>
                <a:uLnTx/>
                <a:uFillTx/>
                <a:latin typeface="Calibri"/>
                <a:cs typeface="Calibri"/>
              </a:rPr>
              <a:t>Clinical</a:t>
            </a:r>
            <a:r>
              <a:rPr kumimoji="0" lang="en-US" sz="1300" b="1" i="0" u="none" strike="noStrike" kern="0" cap="none" spc="5" normalizeH="0" baseline="0" noProof="0" dirty="0">
                <a:ln>
                  <a:noFill/>
                </a:ln>
                <a:solidFill>
                  <a:sysClr val="windowText" lastClr="000000"/>
                </a:solidFill>
                <a:effectLst/>
                <a:uLnTx/>
                <a:uFillTx/>
                <a:latin typeface="Calibri"/>
                <a:cs typeface="Calibri"/>
              </a:rPr>
              <a:t> </a:t>
            </a:r>
            <a:r>
              <a:rPr kumimoji="0" lang="en-US" sz="1300" b="1" i="0" u="none" strike="noStrike" kern="0" cap="none" spc="0" normalizeH="0" baseline="0" noProof="0" dirty="0">
                <a:ln>
                  <a:noFill/>
                </a:ln>
                <a:solidFill>
                  <a:sysClr val="windowText" lastClr="000000"/>
                </a:solidFill>
                <a:effectLst/>
                <a:uLnTx/>
                <a:uFillTx/>
                <a:latin typeface="Calibri"/>
                <a:cs typeface="Calibri"/>
              </a:rPr>
              <a:t>Interests:</a:t>
            </a:r>
            <a:r>
              <a:rPr kumimoji="0" lang="en-US" sz="1300" b="1"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Sleep</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Medicine,</a:t>
            </a:r>
            <a:r>
              <a:rPr kumimoji="0" lang="en-US" sz="1300" b="0" i="0" u="none" strike="noStrike" kern="0" cap="none" spc="20" normalizeH="0" baseline="0" noProof="0" dirty="0">
                <a:ln>
                  <a:noFill/>
                </a:ln>
                <a:solidFill>
                  <a:sysClr val="windowText" lastClr="000000"/>
                </a:solidFill>
                <a:effectLst/>
                <a:uLnTx/>
                <a:uFillTx/>
                <a:latin typeface="Calibri"/>
                <a:cs typeface="Calibri"/>
              </a:rPr>
              <a:t> </a:t>
            </a:r>
            <a:r>
              <a:rPr kumimoji="0" lang="en-US" sz="1300" b="0" i="0" u="none" strike="noStrike" kern="0" cap="none" spc="0" normalizeH="0" baseline="0" noProof="0" dirty="0">
                <a:ln>
                  <a:noFill/>
                </a:ln>
                <a:solidFill>
                  <a:sysClr val="windowText" lastClr="000000"/>
                </a:solidFill>
                <a:effectLst/>
                <a:uLnTx/>
                <a:uFillTx/>
                <a:latin typeface="Calibri"/>
                <a:cs typeface="Calibri"/>
              </a:rPr>
              <a:t>Inpatient,</a:t>
            </a:r>
            <a:r>
              <a:rPr kumimoji="0" lang="en-US" sz="1300" b="0" i="0" u="none" strike="noStrike" kern="0" cap="none" spc="15" normalizeH="0" baseline="0" noProof="0" dirty="0">
                <a:ln>
                  <a:noFill/>
                </a:ln>
                <a:solidFill>
                  <a:sysClr val="windowText" lastClr="000000"/>
                </a:solidFill>
                <a:effectLst/>
                <a:uLnTx/>
                <a:uFillTx/>
                <a:latin typeface="Calibri"/>
                <a:cs typeface="Calibri"/>
              </a:rPr>
              <a:t> </a:t>
            </a:r>
            <a:r>
              <a:rPr kumimoji="0" lang="en-US" sz="1300" b="0" i="0" u="none" strike="noStrike" kern="0" cap="none" spc="-10" normalizeH="0" baseline="0" noProof="0" dirty="0">
                <a:ln>
                  <a:noFill/>
                </a:ln>
                <a:solidFill>
                  <a:sysClr val="windowText" lastClr="000000"/>
                </a:solidFill>
                <a:effectLst/>
                <a:uLnTx/>
                <a:uFillTx/>
                <a:latin typeface="Calibri"/>
                <a:cs typeface="Calibri"/>
              </a:rPr>
              <a:t>Outpatient</a:t>
            </a:r>
            <a:endParaRPr kumimoji="0" lang="en-US" sz="13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25"/>
              </a:spcBef>
              <a:spcAft>
                <a:spcPts val="0"/>
              </a:spcAft>
              <a:buClrTx/>
              <a:buSzTx/>
              <a:buFontTx/>
              <a:buNone/>
              <a:tabLst/>
              <a:defRPr/>
            </a:pPr>
            <a:r>
              <a:rPr kumimoji="0" lang="en-US" sz="1300" b="1" i="0" u="none" strike="noStrike" kern="0" cap="none" spc="-10" normalizeH="0" baseline="0" noProof="0" dirty="0">
                <a:ln>
                  <a:noFill/>
                </a:ln>
                <a:solidFill>
                  <a:sysClr val="windowText" lastClr="000000"/>
                </a:solidFill>
                <a:effectLst/>
                <a:uLnTx/>
                <a:uFillTx/>
                <a:latin typeface="Calibri"/>
                <a:cs typeface="Calibri"/>
              </a:rPr>
              <a:t>Hobbies/Personal</a:t>
            </a:r>
            <a:r>
              <a:rPr kumimoji="0" lang="en-US" sz="1300" b="1" i="0" u="none" strike="noStrike" kern="0" cap="none" spc="-20" normalizeH="0" baseline="0" noProof="0" dirty="0">
                <a:ln>
                  <a:noFill/>
                </a:ln>
                <a:solidFill>
                  <a:sysClr val="windowText" lastClr="000000"/>
                </a:solidFill>
                <a:effectLst/>
                <a:uLnTx/>
                <a:uFillTx/>
                <a:latin typeface="Calibri"/>
                <a:cs typeface="Calibri"/>
              </a:rPr>
              <a:t> </a:t>
            </a:r>
            <a:r>
              <a:rPr kumimoji="0" lang="en-US" sz="1300" b="1" i="0" u="none" strike="noStrike" kern="0" cap="none" spc="-10" normalizeH="0" baseline="0" noProof="0" dirty="0">
                <a:ln>
                  <a:noFill/>
                </a:ln>
                <a:solidFill>
                  <a:sysClr val="windowText" lastClr="000000"/>
                </a:solidFill>
                <a:effectLst/>
                <a:uLnTx/>
                <a:uFillTx/>
                <a:latin typeface="Calibri"/>
                <a:cs typeface="Calibri"/>
              </a:rPr>
              <a:t>Interests: </a:t>
            </a:r>
            <a:r>
              <a:rPr kumimoji="0" lang="en-US" sz="1300" b="0" i="0" u="none" strike="noStrike" kern="0" cap="none" spc="-10" normalizeH="0" baseline="0" noProof="0" dirty="0">
                <a:ln>
                  <a:noFill/>
                </a:ln>
                <a:solidFill>
                  <a:sysClr val="windowText" lastClr="000000"/>
                </a:solidFill>
                <a:effectLst/>
                <a:uLnTx/>
                <a:uFillTx/>
                <a:latin typeface="Calibri"/>
                <a:cs typeface="Calibri"/>
              </a:rPr>
              <a:t>Soccer. </a:t>
            </a:r>
            <a:r>
              <a:rPr kumimoji="0" lang="en-US" sz="1300" b="0" i="0" u="none" strike="noStrike" kern="1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Huge Arsenal fan. All things Cincy sports- Bengals, Reds, UC bearcats. Trivia nights. Golf. Travel. Foodie. Movies. Breweries/wineries. Playing </a:t>
            </a:r>
            <a:r>
              <a:rPr kumimoji="0" lang="en-US" sz="1300" b="0" i="0" u="none" strike="noStrike" kern="100" cap="none" spc="0" normalizeH="0" baseline="0" noProof="0" dirty="0" err="1">
                <a:ln>
                  <a:noFill/>
                </a:ln>
                <a:solidFill>
                  <a:srgbClr val="000000"/>
                </a:solidFill>
                <a:effectLst/>
                <a:uLnTx/>
                <a:uFillTx/>
                <a:latin typeface="Calibri"/>
                <a:ea typeface="Times New Roman" panose="02020603050405020304" pitchFamily="18" charset="0"/>
                <a:cs typeface="Times New Roman" panose="02020603050405020304" pitchFamily="18" charset="0"/>
              </a:rPr>
              <a:t>Playstation</a:t>
            </a:r>
            <a:r>
              <a:rPr kumimoji="0" lang="en-US" sz="1300" b="0" i="0" u="none" strike="noStrike" kern="100" cap="none" spc="0" normalizeH="0" baseline="0" noProof="0" dirty="0">
                <a:ln>
                  <a:noFill/>
                </a:ln>
                <a:solidFill>
                  <a:srgbClr val="000000"/>
                </a:solidFill>
                <a:effectLst/>
                <a:uLnTx/>
                <a:uFillTx/>
                <a:latin typeface="Calibri"/>
                <a:ea typeface="Times New Roman" panose="02020603050405020304" pitchFamily="18" charset="0"/>
                <a:cs typeface="Times New Roman" panose="02020603050405020304" pitchFamily="18" charset="0"/>
              </a:rPr>
              <a:t>. My fiancée and our golden retriever. </a:t>
            </a:r>
            <a:endParaRPr lang="en-US" dirty="0"/>
          </a:p>
        </p:txBody>
      </p:sp>
      <p:pic>
        <p:nvPicPr>
          <p:cNvPr id="2" name="Picture 1">
            <a:extLst>
              <a:ext uri="{FF2B5EF4-FFF2-40B4-BE49-F238E27FC236}">
                <a16:creationId xmlns:a16="http://schemas.microsoft.com/office/drawing/2014/main" id="{048C555F-BFB8-AD9E-B786-3511E23D5A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883" y="2799724"/>
            <a:ext cx="1603922" cy="2137613"/>
          </a:xfrm>
          <a:prstGeom prst="rect">
            <a:avLst/>
          </a:prstGeom>
        </p:spPr>
      </p:pic>
      <p:sp>
        <p:nvSpPr>
          <p:cNvPr id="3" name="TextBox 2">
            <a:extLst>
              <a:ext uri="{FF2B5EF4-FFF2-40B4-BE49-F238E27FC236}">
                <a16:creationId xmlns:a16="http://schemas.microsoft.com/office/drawing/2014/main" id="{77040EC6-E079-DD42-F085-A2FEDB4EFAE2}"/>
              </a:ext>
            </a:extLst>
          </p:cNvPr>
          <p:cNvSpPr txBox="1"/>
          <p:nvPr/>
        </p:nvSpPr>
        <p:spPr>
          <a:xfrm>
            <a:off x="2141517" y="2731317"/>
            <a:ext cx="5334000" cy="1677382"/>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Mason Lee DO</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Undergraduate: </a:t>
            </a:r>
            <a:r>
              <a:rPr lang="en-US" sz="1300" kern="0" dirty="0">
                <a:effectLst/>
                <a:latin typeface="+mn-lt"/>
                <a:ea typeface="Aptos" panose="020B0004020202020204" pitchFamily="34" charset="0"/>
                <a:cs typeface="Times New Roman" panose="02020603050405020304" pitchFamily="18" charset="0"/>
              </a:rPr>
              <a:t>DePauw University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 </a:t>
            </a:r>
            <a:r>
              <a:rPr lang="en-US" sz="1300" kern="0" dirty="0">
                <a:effectLst/>
                <a:latin typeface="+mn-lt"/>
                <a:ea typeface="Aptos" panose="020B0004020202020204" pitchFamily="34" charset="0"/>
                <a:cs typeface="Times New Roman" panose="02020603050405020304" pitchFamily="18" charset="0"/>
              </a:rPr>
              <a:t>Marian University Wood College of Osteopathic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South Bend, Indiana</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Sports Medicine, Outpatient Family Medicine, and Behavioral Health.</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dirty="0">
                <a:latin typeface="+mn-lt"/>
              </a:rPr>
              <a:t>Tennis, basketball, pickleball, watching NFL, singing, travelling, home-cooking, escape rooms.</a:t>
            </a:r>
            <a:endParaRPr lang="en-US" sz="1300" kern="100" dirty="0">
              <a:effectLst/>
              <a:latin typeface="+mn-lt"/>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F9777E0-2BCD-8B81-94D8-CF4177C8D0EC}"/>
              </a:ext>
            </a:extLst>
          </p:cNvPr>
          <p:cNvSpPr txBox="1"/>
          <p:nvPr/>
        </p:nvSpPr>
        <p:spPr>
          <a:xfrm>
            <a:off x="2095995" y="5272879"/>
            <a:ext cx="5334000" cy="1892826"/>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Sydney Molenaar DO- Junior Lead</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Undergraduate: </a:t>
            </a:r>
            <a:r>
              <a:rPr lang="en-US" sz="1300" kern="0" dirty="0">
                <a:effectLst/>
                <a:latin typeface="+mn-lt"/>
                <a:ea typeface="Aptos" panose="020B0004020202020204" pitchFamily="34" charset="0"/>
                <a:cs typeface="Times New Roman" panose="02020603050405020304" pitchFamily="18" charset="0"/>
              </a:rPr>
              <a:t>Barrett, the Honors College at Arizona State University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 </a:t>
            </a:r>
            <a:r>
              <a:rPr lang="en-US" sz="1300" kern="0" dirty="0">
                <a:effectLst/>
                <a:latin typeface="+mn-lt"/>
                <a:ea typeface="Aptos" panose="020B0004020202020204" pitchFamily="34" charset="0"/>
                <a:cs typeface="Times New Roman" panose="02020603050405020304" pitchFamily="18" charset="0"/>
              </a:rPr>
              <a:t>Nova Southeastern University Dr. Kiran C. Patel College of Osteopathic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Scottsdale, AZ</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dirty="0">
                <a:effectLst/>
                <a:latin typeface="+mn-lt"/>
                <a:ea typeface="Aptos" panose="020B0004020202020204" pitchFamily="34" charset="0"/>
              </a:rPr>
              <a:t>Clinical Interests: </a:t>
            </a:r>
            <a:r>
              <a:rPr lang="en-US" sz="1300" dirty="0">
                <a:solidFill>
                  <a:srgbClr val="242424"/>
                </a:solidFill>
                <a:effectLst/>
                <a:latin typeface="+mn-lt"/>
                <a:ea typeface="Aptos" panose="020B0004020202020204" pitchFamily="34" charset="0"/>
              </a:rPr>
              <a:t>Women's Health and Outpatient Medicine</a:t>
            </a:r>
            <a:endParaRPr lang="en-US" sz="1300" dirty="0">
              <a:effectLst/>
              <a:latin typeface="+mn-lt"/>
              <a:ea typeface="Aptos" panose="020B0004020202020204" pitchFamily="34"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solidFill>
                  <a:srgbClr val="242424"/>
                </a:solidFill>
                <a:effectLst/>
                <a:latin typeface="+mn-lt"/>
                <a:ea typeface="Aptos" panose="020B0004020202020204" pitchFamily="34" charset="0"/>
                <a:cs typeface="Times New Roman" panose="02020603050405020304" pitchFamily="18" charset="0"/>
              </a:rPr>
              <a:t>My interests include soccer, dance, hiking, traveling, reading, and cooking! I am also a huge Disney fan and have a Disney World annual pass. I have visited 15 National Parks (and counting).</a:t>
            </a:r>
            <a:endParaRPr lang="en-US" sz="1300" kern="100" dirty="0">
              <a:effectLst/>
              <a:latin typeface="+mn-lt"/>
              <a:ea typeface="Aptos" panose="020B0004020202020204" pitchFamily="34" charset="0"/>
              <a:cs typeface="Times New Roman" panose="02020603050405020304" pitchFamily="18" charset="0"/>
            </a:endParaRPr>
          </a:p>
        </p:txBody>
      </p:sp>
      <p:pic>
        <p:nvPicPr>
          <p:cNvPr id="14" name="Picture 13" descr="A person in a white coat&#10;&#10;AI-generated content may be incorrect.">
            <a:extLst>
              <a:ext uri="{FF2B5EF4-FFF2-40B4-BE49-F238E27FC236}">
                <a16:creationId xmlns:a16="http://schemas.microsoft.com/office/drawing/2014/main" id="{E616B70A-57BC-3858-AEBB-3DDF604580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7768099"/>
            <a:ext cx="1603920" cy="2252696"/>
          </a:xfrm>
          <a:prstGeom prst="rect">
            <a:avLst/>
          </a:prstGeom>
        </p:spPr>
      </p:pic>
      <p:sp>
        <p:nvSpPr>
          <p:cNvPr id="15" name="TextBox 14">
            <a:extLst>
              <a:ext uri="{FF2B5EF4-FFF2-40B4-BE49-F238E27FC236}">
                <a16:creationId xmlns:a16="http://schemas.microsoft.com/office/drawing/2014/main" id="{068D95DE-58FC-5C5F-EC4C-41423453F856}"/>
              </a:ext>
            </a:extLst>
          </p:cNvPr>
          <p:cNvSpPr txBox="1"/>
          <p:nvPr/>
        </p:nvSpPr>
        <p:spPr>
          <a:xfrm>
            <a:off x="2095995" y="7697837"/>
            <a:ext cx="5105400" cy="2092881"/>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Simaranjeet Sahota MD</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Undergraduate: </a:t>
            </a:r>
            <a:r>
              <a:rPr lang="en-US" sz="1300" kern="0" dirty="0">
                <a:effectLst/>
                <a:latin typeface="+mn-lt"/>
                <a:ea typeface="Aptos" panose="020B0004020202020204" pitchFamily="34" charset="0"/>
                <a:cs typeface="Times New Roman" panose="02020603050405020304" pitchFamily="18" charset="0"/>
              </a:rPr>
              <a:t>University of Cincinnati</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 </a:t>
            </a:r>
            <a:r>
              <a:rPr lang="en-US" sz="1300" kern="0" dirty="0">
                <a:effectLst/>
                <a:latin typeface="+mn-lt"/>
                <a:ea typeface="Aptos" panose="020B0004020202020204" pitchFamily="34" charset="0"/>
                <a:cs typeface="Times New Roman" panose="02020603050405020304" pitchFamily="18" charset="0"/>
              </a:rPr>
              <a:t>University of Kentucky College of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West Chester, OH</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a:t>
            </a:r>
            <a:r>
              <a:rPr lang="en-US" sz="1300" kern="0" dirty="0">
                <a:effectLst/>
                <a:latin typeface="+mn-lt"/>
                <a:ea typeface="Aptos" panose="020B0004020202020204" pitchFamily="34" charset="0"/>
                <a:cs typeface="Times New Roman" panose="02020603050405020304" pitchFamily="18" charset="0"/>
              </a:rPr>
              <a:t>: I enjoy home improvement tasks varying from painting to electrical work and have taught myself various skills.  I enjoy playing board and video games with my friends, from strategy games to games of creativity and humor.  I enjoy cooking new dishes, especially for my vegan girlfriend.</a:t>
            </a:r>
            <a:endParaRPr lang="en-US" sz="1300" kern="100" dirty="0">
              <a:effectLst/>
              <a:latin typeface="+mn-lt"/>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203DD1B-9E57-26AD-D4B8-701AECE9F4E6}"/>
              </a:ext>
            </a:extLst>
          </p:cNvPr>
          <p:cNvPicPr>
            <a:picLocks noChangeAspect="1"/>
          </p:cNvPicPr>
          <p:nvPr/>
        </p:nvPicPr>
        <p:blipFill>
          <a:blip r:embed="rId5"/>
          <a:stretch>
            <a:fillRect/>
          </a:stretch>
        </p:blipFill>
        <p:spPr>
          <a:xfrm>
            <a:off x="315686" y="5293064"/>
            <a:ext cx="1603921" cy="211930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ADE338-A465-76AF-915E-580F71CA8D52}"/>
              </a:ext>
            </a:extLst>
          </p:cNvPr>
          <p:cNvSpPr txBox="1"/>
          <p:nvPr/>
        </p:nvSpPr>
        <p:spPr>
          <a:xfrm>
            <a:off x="2667000" y="838200"/>
            <a:ext cx="4262870" cy="769441"/>
          </a:xfrm>
          <a:prstGeom prst="rect">
            <a:avLst/>
          </a:prstGeom>
          <a:noFill/>
        </p:spPr>
        <p:txBody>
          <a:bodyPr wrap="square" rtlCol="0">
            <a:spAutoFit/>
          </a:bodyPr>
          <a:lstStyle/>
          <a:p>
            <a:pPr marL="12700">
              <a:lnSpc>
                <a:spcPct val="100000"/>
              </a:lnSpc>
              <a:spcBef>
                <a:spcPts val="95"/>
              </a:spcBef>
            </a:pPr>
            <a:r>
              <a:rPr lang="en-US" sz="1300" kern="100" dirty="0">
                <a:solidFill>
                  <a:srgbClr val="000000"/>
                </a:solidFill>
                <a:effectLst/>
                <a:latin typeface="+mn-lt"/>
                <a:ea typeface="Times New Roman" panose="02020603050405020304" pitchFamily="18" charset="0"/>
                <a:cs typeface="Times New Roman" panose="02020603050405020304" pitchFamily="18" charset="0"/>
              </a:rPr>
              <a:t> </a:t>
            </a:r>
            <a:endParaRPr lang="en-US" sz="1300" kern="100" dirty="0">
              <a:effectLst/>
              <a:latin typeface="+mn-lt"/>
              <a:ea typeface="Aptos" panose="020B0004020202020204" pitchFamily="34" charset="0"/>
              <a:cs typeface="Times New Roman" panose="02020603050405020304" pitchFamily="18" charset="0"/>
            </a:endParaRPr>
          </a:p>
          <a:p>
            <a:pPr marL="12700">
              <a:lnSpc>
                <a:spcPct val="100000"/>
              </a:lnSpc>
              <a:spcBef>
                <a:spcPts val="25"/>
              </a:spcBef>
            </a:pPr>
            <a:endParaRPr lang="en-US" sz="1300" dirty="0">
              <a:latin typeface="Calibri"/>
              <a:cs typeface="Calibri"/>
            </a:endParaRPr>
          </a:p>
          <a:p>
            <a:endParaRPr lang="en-US" dirty="0"/>
          </a:p>
        </p:txBody>
      </p:sp>
      <p:pic>
        <p:nvPicPr>
          <p:cNvPr id="13" name="Picture 12">
            <a:extLst>
              <a:ext uri="{FF2B5EF4-FFF2-40B4-BE49-F238E27FC236}">
                <a16:creationId xmlns:a16="http://schemas.microsoft.com/office/drawing/2014/main" id="{A080A65B-3B7F-6B9F-C8F3-14186F9431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776" y="352932"/>
            <a:ext cx="1367270" cy="1847663"/>
          </a:xfrm>
          <a:prstGeom prst="rect">
            <a:avLst/>
          </a:prstGeom>
        </p:spPr>
      </p:pic>
      <p:sp>
        <p:nvSpPr>
          <p:cNvPr id="17" name="TextBox 16">
            <a:extLst>
              <a:ext uri="{FF2B5EF4-FFF2-40B4-BE49-F238E27FC236}">
                <a16:creationId xmlns:a16="http://schemas.microsoft.com/office/drawing/2014/main" id="{E4B71FE1-4BD8-8CBC-DDF7-105349441B97}"/>
              </a:ext>
            </a:extLst>
          </p:cNvPr>
          <p:cNvSpPr txBox="1"/>
          <p:nvPr/>
        </p:nvSpPr>
        <p:spPr>
          <a:xfrm>
            <a:off x="2169535" y="312717"/>
            <a:ext cx="5257800" cy="1892826"/>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Joshua Smith DO</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Undergraduate: </a:t>
            </a:r>
            <a:r>
              <a:rPr lang="en-US" sz="1300" kern="0" dirty="0">
                <a:effectLst/>
                <a:latin typeface="+mn-lt"/>
                <a:ea typeface="Aptos" panose="020B0004020202020204" pitchFamily="34" charset="0"/>
                <a:cs typeface="Times New Roman" panose="02020603050405020304" pitchFamily="18" charset="0"/>
              </a:rPr>
              <a:t>Harding University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 </a:t>
            </a:r>
            <a:r>
              <a:rPr lang="en-US" sz="1300" kern="0" dirty="0">
                <a:effectLst/>
                <a:latin typeface="+mn-lt"/>
                <a:ea typeface="Aptos" panose="020B0004020202020204" pitchFamily="34" charset="0"/>
                <a:cs typeface="Times New Roman" panose="02020603050405020304" pitchFamily="18" charset="0"/>
              </a:rPr>
              <a:t>New York Institute of Technology College of Osteopathic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Middlebourne, WV</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Global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I spend as much time as possible in the outdoors: fishing, foraging, and recently, running. On rainy days I like to spend time inside reading or tying flies.</a:t>
            </a:r>
            <a:endParaRPr lang="en-US" sz="1300" kern="100" dirty="0">
              <a:effectLst/>
              <a:latin typeface="+mn-lt"/>
              <a:ea typeface="Aptos" panose="020B00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1C1E286A-0A08-0DBD-4EB7-EE97D9F8437E}"/>
              </a:ext>
            </a:extLst>
          </p:cNvPr>
          <p:cNvPicPr>
            <a:picLocks noChangeAspect="1"/>
          </p:cNvPicPr>
          <p:nvPr/>
        </p:nvPicPr>
        <p:blipFill>
          <a:blip r:embed="rId3"/>
          <a:stretch>
            <a:fillRect/>
          </a:stretch>
        </p:blipFill>
        <p:spPr>
          <a:xfrm>
            <a:off x="633456" y="2543184"/>
            <a:ext cx="1457909" cy="1960433"/>
          </a:xfrm>
          <a:prstGeom prst="rect">
            <a:avLst/>
          </a:prstGeom>
        </p:spPr>
      </p:pic>
      <p:sp>
        <p:nvSpPr>
          <p:cNvPr id="5" name="TextBox 4">
            <a:extLst>
              <a:ext uri="{FF2B5EF4-FFF2-40B4-BE49-F238E27FC236}">
                <a16:creationId xmlns:a16="http://schemas.microsoft.com/office/drawing/2014/main" id="{9E639EB3-A2A3-3FC2-F17C-123D26956BA9}"/>
              </a:ext>
            </a:extLst>
          </p:cNvPr>
          <p:cNvSpPr txBox="1"/>
          <p:nvPr/>
        </p:nvSpPr>
        <p:spPr>
          <a:xfrm>
            <a:off x="2204170" y="2510527"/>
            <a:ext cx="5111029" cy="2292935"/>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Catherine Vogt DO- Junior Lead</a:t>
            </a:r>
            <a:endParaRPr lang="en-US" sz="1300" b="1"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Undergraduate: </a:t>
            </a:r>
            <a:r>
              <a:rPr lang="en-US" sz="1300" kern="0" dirty="0">
                <a:effectLst/>
                <a:latin typeface="+mn-lt"/>
                <a:ea typeface="Aptos" panose="020B0004020202020204" pitchFamily="34" charset="0"/>
                <a:cs typeface="Times New Roman" panose="02020603050405020304" pitchFamily="18" charset="0"/>
              </a:rPr>
              <a:t>Miami University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 </a:t>
            </a:r>
            <a:r>
              <a:rPr lang="en-US" sz="1300" kern="0" dirty="0">
                <a:effectLst/>
                <a:latin typeface="+mn-lt"/>
                <a:ea typeface="Aptos" panose="020B0004020202020204" pitchFamily="34" charset="0"/>
                <a:cs typeface="Times New Roman" panose="02020603050405020304" pitchFamily="18" charset="0"/>
              </a:rPr>
              <a:t>University of Pikeville- Kentucky College of Osteopathic Medicine</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Lexington, KY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Rural Medicine, Pediatrics, and Women’s Health</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My hobbies include music, theater, hiking, and exercise. These are activities that I have been dedicated to from a young age and enjoy exploring in my free time as I have found them to be very beneficial for my mental and physical health. </a:t>
            </a:r>
            <a:r>
              <a:rPr lang="en-US" sz="1300" kern="100" dirty="0">
                <a:solidFill>
                  <a:srgbClr val="000000"/>
                </a:solidFill>
                <a:effectLst/>
                <a:latin typeface="+mn-lt"/>
                <a:ea typeface="Times New Roman" panose="02020603050405020304" pitchFamily="18" charset="0"/>
                <a:cs typeface="Times New Roman" panose="02020603050405020304" pitchFamily="18" charset="0"/>
              </a:rPr>
              <a:t>I also enjoy trivia and board games, as well as movie nights with friends.</a:t>
            </a:r>
            <a:endParaRPr lang="en-US" sz="1300" kern="100" dirty="0">
              <a:effectLst/>
              <a:latin typeface="+mn-lt"/>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E76512C-12D9-EF78-9AAF-D190C0987856}"/>
              </a:ext>
            </a:extLst>
          </p:cNvPr>
          <p:cNvSpPr txBox="1"/>
          <p:nvPr/>
        </p:nvSpPr>
        <p:spPr>
          <a:xfrm>
            <a:off x="2204171" y="5029200"/>
            <a:ext cx="4800600" cy="1692771"/>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Charles Ababio MD</a:t>
            </a:r>
          </a:p>
          <a:p>
            <a:pPr marL="0" marR="0">
              <a:spcBef>
                <a:spcPts val="0"/>
              </a:spcBef>
              <a:spcAft>
                <a:spcPts val="0"/>
              </a:spcAft>
            </a:pPr>
            <a:r>
              <a:rPr lang="en-US" sz="1300" b="1" dirty="0">
                <a:latin typeface="+mn-lt"/>
                <a:ea typeface="Aptos" panose="020B0004020202020204" pitchFamily="34" charset="0"/>
                <a:cs typeface="Times New Roman" panose="02020603050405020304" pitchFamily="18" charset="0"/>
              </a:rPr>
              <a:t>Undergraduate: </a:t>
            </a:r>
            <a:r>
              <a:rPr lang="en-US" sz="1300" dirty="0">
                <a:latin typeface="+mn-lt"/>
                <a:ea typeface="Aptos" panose="020B0004020202020204" pitchFamily="34" charset="0"/>
                <a:cs typeface="Times New Roman" panose="02020603050405020304" pitchFamily="18" charset="0"/>
              </a:rPr>
              <a:t>University of Ghana</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University of Ghana School of Medicine and Dentistry</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Kumasi, Ghana</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dirty="0">
                <a:latin typeface="+mn-lt"/>
                <a:ea typeface="Aptos" panose="020B0004020202020204" pitchFamily="34" charset="0"/>
                <a:cs typeface="Times New Roman" panose="02020603050405020304" pitchFamily="18" charset="0"/>
              </a:rPr>
              <a:t>Primary Care and Academic Medicine</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I enjoy signing, listening to music and playing the piano.  I also enjoy reading medical literature.</a:t>
            </a:r>
            <a:endParaRPr lang="en-US" sz="1300" kern="100" dirty="0">
              <a:effectLst/>
              <a:latin typeface="+mn-lt"/>
              <a:ea typeface="Aptos" panose="020B000402020202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52BE7BE2-52E6-CE80-877A-00F1FC04075E}"/>
              </a:ext>
            </a:extLst>
          </p:cNvPr>
          <p:cNvSpPr txBox="1"/>
          <p:nvPr/>
        </p:nvSpPr>
        <p:spPr>
          <a:xfrm>
            <a:off x="2208129" y="7086600"/>
            <a:ext cx="4800600" cy="2492990"/>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Ali Ahsan Dogar MD</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Shalamar Medical &amp; Dental College Pakistan</a:t>
            </a:r>
          </a:p>
          <a:p>
            <a:pPr marL="0" marR="0">
              <a:spcBef>
                <a:spcPts val="0"/>
              </a:spcBef>
              <a:spcAft>
                <a:spcPts val="0"/>
              </a:spcAft>
            </a:pPr>
            <a:r>
              <a:rPr lang="en-US" sz="1300" b="1" dirty="0">
                <a:latin typeface="+mn-lt"/>
                <a:ea typeface="Aptos" panose="020B0004020202020204" pitchFamily="34" charset="0"/>
                <a:cs typeface="Times New Roman" panose="02020603050405020304" pitchFamily="18" charset="0"/>
              </a:rPr>
              <a:t>Graduate: </a:t>
            </a:r>
            <a:r>
              <a:rPr lang="en-US" sz="1300" dirty="0">
                <a:latin typeface="+mn-lt"/>
                <a:ea typeface="Aptos" panose="020B0004020202020204" pitchFamily="34" charset="0"/>
                <a:cs typeface="Times New Roman" panose="02020603050405020304" pitchFamily="18" charset="0"/>
              </a:rPr>
              <a:t>Manchester Metropolitan University, England</a:t>
            </a:r>
            <a:endParaRPr lang="en-US" sz="1300" kern="10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dirty="0">
                <a:latin typeface="+mn-lt"/>
                <a:ea typeface="Aptos" panose="020B0004020202020204" pitchFamily="34" charset="0"/>
                <a:cs typeface="Times New Roman" panose="02020603050405020304" pitchFamily="18" charset="0"/>
              </a:rPr>
              <a:t>Lahore, Pakistan</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dirty="0">
                <a:latin typeface="+mn-lt"/>
                <a:ea typeface="Aptos" panose="020B0004020202020204" pitchFamily="34" charset="0"/>
                <a:cs typeface="Times New Roman" panose="02020603050405020304" pitchFamily="18" charset="0"/>
              </a:rPr>
              <a:t>Primary Care and Rural Medicine</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dirty="0">
                <a:latin typeface="+mj-lt"/>
              </a:rPr>
              <a:t>I enjoy reading nonfiction books on personal development and lifelong learning. I also enjoy reviewing the financial statements of publicly traded companies, interpreting financial data, and practicing value investing. Additionally, I have a strong interest in flying because it offers a unique sense of freedom while combining adventure, discipline, and thoughtful decision-making</a:t>
            </a:r>
            <a:r>
              <a:rPr lang="en-US" sz="1300" kern="0" dirty="0">
                <a:effectLst/>
                <a:latin typeface="+mj-lt"/>
                <a:ea typeface="Aptos" panose="020B0004020202020204" pitchFamily="34" charset="0"/>
                <a:cs typeface="Times New Roman" panose="02020603050405020304" pitchFamily="18" charset="0"/>
              </a:rPr>
              <a:t>.</a:t>
            </a:r>
            <a:endParaRPr lang="en-US" sz="1300" kern="100" dirty="0">
              <a:effectLst/>
              <a:latin typeface="+mj-lt"/>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A854B95F-4E1D-A371-A138-0B0FC9138D92}"/>
              </a:ext>
            </a:extLst>
          </p:cNvPr>
          <p:cNvPicPr>
            <a:picLocks noChangeAspect="1"/>
          </p:cNvPicPr>
          <p:nvPr/>
        </p:nvPicPr>
        <p:blipFill>
          <a:blip r:embed="rId4"/>
          <a:stretch>
            <a:fillRect/>
          </a:stretch>
        </p:blipFill>
        <p:spPr>
          <a:xfrm>
            <a:off x="625539" y="4846206"/>
            <a:ext cx="1457909" cy="1963418"/>
          </a:xfrm>
          <a:prstGeom prst="rect">
            <a:avLst/>
          </a:prstGeom>
        </p:spPr>
      </p:pic>
      <p:pic>
        <p:nvPicPr>
          <p:cNvPr id="6" name="Picture 5">
            <a:extLst>
              <a:ext uri="{FF2B5EF4-FFF2-40B4-BE49-F238E27FC236}">
                <a16:creationId xmlns:a16="http://schemas.microsoft.com/office/drawing/2014/main" id="{E3D6F62B-2C3B-792B-DC41-BE7CA2E195CD}"/>
              </a:ext>
            </a:extLst>
          </p:cNvPr>
          <p:cNvPicPr>
            <a:picLocks noChangeAspect="1"/>
          </p:cNvPicPr>
          <p:nvPr/>
        </p:nvPicPr>
        <p:blipFill>
          <a:blip r:embed="rId5"/>
          <a:stretch>
            <a:fillRect/>
          </a:stretch>
        </p:blipFill>
        <p:spPr>
          <a:xfrm>
            <a:off x="698301" y="7156171"/>
            <a:ext cx="1393064" cy="20936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804693-3301-F321-9B1E-6E4C6F93670B}"/>
              </a:ext>
            </a:extLst>
          </p:cNvPr>
          <p:cNvSpPr txBox="1"/>
          <p:nvPr/>
        </p:nvSpPr>
        <p:spPr>
          <a:xfrm>
            <a:off x="1981200" y="609600"/>
            <a:ext cx="4800600" cy="1892826"/>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Mark Elias MD</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Escuela Latinoamericana de Medicina</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dirty="0">
                <a:latin typeface="+mn-lt"/>
                <a:ea typeface="Aptos" panose="020B0004020202020204" pitchFamily="34" charset="0"/>
                <a:cs typeface="Times New Roman" panose="02020603050405020304" pitchFamily="18" charset="0"/>
              </a:rPr>
              <a:t>Georgetown</a:t>
            </a:r>
            <a:r>
              <a:rPr lang="en-US" sz="1300" b="1" dirty="0">
                <a:latin typeface="+mn-lt"/>
                <a:ea typeface="Aptos" panose="020B0004020202020204" pitchFamily="34" charset="0"/>
                <a:cs typeface="Times New Roman" panose="02020603050405020304" pitchFamily="18" charset="0"/>
              </a:rPr>
              <a:t>;</a:t>
            </a:r>
            <a:r>
              <a:rPr lang="en-US" sz="1300" kern="0" dirty="0">
                <a:effectLst/>
                <a:latin typeface="+mn-lt"/>
                <a:ea typeface="Aptos" panose="020B0004020202020204" pitchFamily="34" charset="0"/>
                <a:cs typeface="Times New Roman" panose="02020603050405020304" pitchFamily="18" charset="0"/>
              </a:rPr>
              <a:t> Guyana</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Inpatient and Outpatient Medicine</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Lawn Tennis: When I’m not serving up diagnoses, I’m serving up aces and usually winning.  Cooking: I bake and cook a wide range of foods, primarily Guyanese cuisine, including cook-up rice and pepper pot.  Track and Field: I am an avid track and field enthusiast.</a:t>
            </a:r>
            <a:endParaRPr lang="en-US" sz="1300" kern="100" dirty="0">
              <a:effectLst/>
              <a:latin typeface="+mn-lt"/>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3578C43-0C6F-8453-BD65-624A291070F1}"/>
              </a:ext>
            </a:extLst>
          </p:cNvPr>
          <p:cNvSpPr txBox="1"/>
          <p:nvPr/>
        </p:nvSpPr>
        <p:spPr>
          <a:xfrm>
            <a:off x="1981200" y="2698018"/>
            <a:ext cx="4800600" cy="2292935"/>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Axler Jean Paul MD</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a:t>
            </a:r>
            <a:r>
              <a:rPr lang="fr-FR" sz="1300" dirty="0">
                <a:latin typeface="+mn-lt"/>
              </a:rPr>
              <a:t>Université d'Etat d'Haïti Faculté de Médecine et de Pharmacie</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dirty="0" err="1">
                <a:latin typeface="+mn-lt"/>
                <a:ea typeface="Aptos" panose="020B0004020202020204" pitchFamily="34" charset="0"/>
                <a:cs typeface="Times New Roman" panose="02020603050405020304" pitchFamily="18" charset="0"/>
              </a:rPr>
              <a:t>Juvenat</a:t>
            </a:r>
            <a:r>
              <a:rPr lang="en-US" sz="1300" dirty="0">
                <a:latin typeface="+mn-lt"/>
                <a:ea typeface="Aptos" panose="020B0004020202020204" pitchFamily="34" charset="0"/>
                <a:cs typeface="Times New Roman" panose="02020603050405020304" pitchFamily="18" charset="0"/>
              </a:rPr>
              <a:t>, Petion-</a:t>
            </a:r>
            <a:r>
              <a:rPr lang="en-US" sz="1300" dirty="0" err="1">
                <a:latin typeface="+mn-lt"/>
                <a:ea typeface="Aptos" panose="020B0004020202020204" pitchFamily="34" charset="0"/>
                <a:cs typeface="Times New Roman" panose="02020603050405020304" pitchFamily="18" charset="0"/>
              </a:rPr>
              <a:t>ville</a:t>
            </a:r>
            <a:r>
              <a:rPr lang="en-US" sz="1300" dirty="0">
                <a:latin typeface="+mn-lt"/>
                <a:ea typeface="Aptos" panose="020B0004020202020204" pitchFamily="34" charset="0"/>
                <a:cs typeface="Times New Roman" panose="02020603050405020304" pitchFamily="18" charset="0"/>
              </a:rPr>
              <a:t>; Haiti</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dirty="0">
                <a:latin typeface="+mn-lt"/>
                <a:ea typeface="Aptos" panose="020B0004020202020204" pitchFamily="34" charset="0"/>
                <a:cs typeface="Times New Roman" panose="02020603050405020304" pitchFamily="18" charset="0"/>
              </a:rPr>
              <a:t>Sleep Medicine, Lifestyle Medicine, Clinical research/Epidemiology</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Huge fan of soccer, I play as a right back in local matches and enjoy weekend games to stay active, build camaraderie, and relax after intense work or study.  It helps me recharge mentally while reinforcing the value of teamwork, resilience and shared goals, as in medical practice.</a:t>
            </a:r>
            <a:endParaRPr lang="en-US" sz="1300" kern="100" dirty="0">
              <a:effectLst/>
              <a:latin typeface="+mn-lt"/>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E138DD5-9467-39AD-A360-9AA75B746335}"/>
              </a:ext>
            </a:extLst>
          </p:cNvPr>
          <p:cNvSpPr txBox="1"/>
          <p:nvPr/>
        </p:nvSpPr>
        <p:spPr>
          <a:xfrm>
            <a:off x="1981200" y="5159009"/>
            <a:ext cx="5429992" cy="2092881"/>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Jonathon Phillipp MD</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Wright State University Boonshoft of Medicine</a:t>
            </a:r>
          </a:p>
          <a:p>
            <a:pPr marL="0" marR="0">
              <a:spcBef>
                <a:spcPts val="0"/>
              </a:spcBef>
              <a:spcAft>
                <a:spcPts val="0"/>
              </a:spcAft>
            </a:pPr>
            <a:r>
              <a:rPr lang="en-US" sz="1300" b="1" dirty="0">
                <a:latin typeface="+mn-lt"/>
                <a:cs typeface="Times New Roman" panose="02020603050405020304" pitchFamily="18" charset="0"/>
              </a:rPr>
              <a:t>Undergraduate: </a:t>
            </a:r>
            <a:r>
              <a:rPr lang="en-US" sz="1300" dirty="0">
                <a:latin typeface="+mn-lt"/>
                <a:cs typeface="Times New Roman" panose="02020603050405020304" pitchFamily="18" charset="0"/>
              </a:rPr>
              <a:t>Wright State University</a:t>
            </a:r>
            <a:endParaRPr lang="fr-FR" sz="1300" dirty="0">
              <a:latin typeface="+mn-lt"/>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kern="0" dirty="0">
                <a:effectLst/>
                <a:latin typeface="+mn-lt"/>
                <a:ea typeface="Aptos" panose="020B0004020202020204" pitchFamily="34" charset="0"/>
                <a:cs typeface="Times New Roman" panose="02020603050405020304" pitchFamily="18" charset="0"/>
              </a:rPr>
              <a:t>Beavercreek, Ohio</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Preventive Medicine, Hospice and Palliative Care</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I love to play Dungeons and Dragons and board/card games with friends.  Additionally, I enjoy trying different seasonal sporting activates such as snowboarding in the winter and sand volleyball in the summer.  Most recently I have taken up golfing and, as a result, I am also becoming a fan of hiking. </a:t>
            </a:r>
            <a:endParaRPr lang="en-US" sz="1300" kern="100" dirty="0">
              <a:effectLst/>
              <a:latin typeface="+mn-lt"/>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78A9725-86C0-6810-9AD1-6BCFA76AC545}"/>
              </a:ext>
            </a:extLst>
          </p:cNvPr>
          <p:cNvSpPr txBox="1"/>
          <p:nvPr/>
        </p:nvSpPr>
        <p:spPr>
          <a:xfrm>
            <a:off x="1981200" y="7620000"/>
            <a:ext cx="5429992" cy="2492990"/>
          </a:xfrm>
          <a:prstGeom prst="rect">
            <a:avLst/>
          </a:prstGeom>
          <a:noFill/>
        </p:spPr>
        <p:txBody>
          <a:bodyPr wrap="square" rtlCol="0">
            <a:spAutoFit/>
          </a:bodyPr>
          <a:lstStyle/>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Megan Simpson DO</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Medical School</a:t>
            </a:r>
            <a:r>
              <a:rPr lang="en-US" sz="1300" kern="0" dirty="0">
                <a:effectLst/>
                <a:latin typeface="+mn-lt"/>
                <a:ea typeface="Aptos" panose="020B0004020202020204" pitchFamily="34" charset="0"/>
                <a:cs typeface="Times New Roman" panose="02020603050405020304" pitchFamily="18" charset="0"/>
              </a:rPr>
              <a:t>: Marian University Wood College of Osteopathic Medicine</a:t>
            </a:r>
            <a:endParaRPr lang="en-US" sz="1300" dirty="0">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Graduate: </a:t>
            </a:r>
            <a:r>
              <a:rPr lang="en-US" sz="1300" kern="0" dirty="0">
                <a:effectLst/>
                <a:latin typeface="+mn-lt"/>
                <a:ea typeface="Aptos" panose="020B0004020202020204" pitchFamily="34" charset="0"/>
                <a:cs typeface="Times New Roman" panose="02020603050405020304" pitchFamily="18" charset="0"/>
              </a:rPr>
              <a:t>M</a:t>
            </a:r>
            <a:r>
              <a:rPr lang="en-US" sz="1300" dirty="0">
                <a:latin typeface="+mn-lt"/>
                <a:ea typeface="Aptos" panose="020B0004020202020204" pitchFamily="34" charset="0"/>
                <a:cs typeface="Times New Roman" panose="02020603050405020304" pitchFamily="18" charset="0"/>
              </a:rPr>
              <a:t>arian University</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dirty="0">
                <a:latin typeface="+mn-lt"/>
                <a:cs typeface="Times New Roman" panose="02020603050405020304" pitchFamily="18" charset="0"/>
              </a:rPr>
              <a:t>Undergraduate: </a:t>
            </a:r>
            <a:r>
              <a:rPr lang="en-US" sz="1300" dirty="0">
                <a:latin typeface="+mn-lt"/>
                <a:cs typeface="Times New Roman" panose="02020603050405020304" pitchFamily="18" charset="0"/>
              </a:rPr>
              <a:t>University of Toledo</a:t>
            </a:r>
            <a:endParaRPr lang="fr-FR" sz="1300" dirty="0">
              <a:latin typeface="+mn-lt"/>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Hometown: </a:t>
            </a:r>
            <a:r>
              <a:rPr lang="en-US" sz="1300" dirty="0">
                <a:latin typeface="+mn-lt"/>
                <a:ea typeface="Aptos" panose="020B0004020202020204" pitchFamily="34" charset="0"/>
                <a:cs typeface="Times New Roman" panose="02020603050405020304" pitchFamily="18" charset="0"/>
              </a:rPr>
              <a:t>Maumee, OH</a:t>
            </a:r>
            <a:endParaRPr lang="en-US" sz="1300" kern="0" dirty="0">
              <a:effectLst/>
              <a:latin typeface="+mn-lt"/>
              <a:ea typeface="Aptos" panose="020B0004020202020204" pitchFamily="34" charset="0"/>
              <a:cs typeface="Times New Roman" panose="02020603050405020304" pitchFamily="18" charset="0"/>
            </a:endParaRP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Clinical Interests: </a:t>
            </a:r>
            <a:r>
              <a:rPr lang="en-US" sz="1300" kern="0" dirty="0">
                <a:effectLst/>
                <a:latin typeface="+mn-lt"/>
                <a:ea typeface="Aptos" panose="020B0004020202020204" pitchFamily="34" charset="0"/>
                <a:cs typeface="Times New Roman" panose="02020603050405020304" pitchFamily="18" charset="0"/>
              </a:rPr>
              <a:t>Outpatient Family Medicine, Behavioral Health, and Endocrinology</a:t>
            </a:r>
          </a:p>
          <a:p>
            <a:pPr marL="0" marR="0">
              <a:spcBef>
                <a:spcPts val="0"/>
              </a:spcBef>
              <a:spcAft>
                <a:spcPts val="0"/>
              </a:spcAft>
            </a:pPr>
            <a:r>
              <a:rPr lang="en-US" sz="1300" b="1" kern="0" dirty="0">
                <a:effectLst/>
                <a:latin typeface="+mn-lt"/>
                <a:ea typeface="Aptos" panose="020B0004020202020204" pitchFamily="34" charset="0"/>
                <a:cs typeface="Times New Roman" panose="02020603050405020304" pitchFamily="18" charset="0"/>
              </a:rPr>
              <a:t>Personal Interests/Hobbies: </a:t>
            </a:r>
            <a:r>
              <a:rPr lang="en-US" sz="1300" kern="0" dirty="0">
                <a:effectLst/>
                <a:latin typeface="+mn-lt"/>
                <a:ea typeface="Aptos" panose="020B0004020202020204" pitchFamily="34" charset="0"/>
                <a:cs typeface="Times New Roman" panose="02020603050405020304" pitchFamily="18" charset="0"/>
              </a:rPr>
              <a:t>I love discovering new music and curating new playlist in Spotify.  My go to music is indie-pop, but I like all kinds of music.  My other big hobby is reading.  I love thrillers and mystery novels the most.  I am an Ohio State Football fan and enjoy going to various sporting events in my free time.</a:t>
            </a:r>
            <a:endParaRPr lang="en-US" sz="1300" kern="100" dirty="0">
              <a:effectLst/>
              <a:latin typeface="+mn-lt"/>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FCED385-F071-1177-DA05-46C52B343476}"/>
              </a:ext>
            </a:extLst>
          </p:cNvPr>
          <p:cNvPicPr>
            <a:picLocks noChangeAspect="1"/>
          </p:cNvPicPr>
          <p:nvPr/>
        </p:nvPicPr>
        <p:blipFill>
          <a:blip r:embed="rId2"/>
          <a:stretch>
            <a:fillRect/>
          </a:stretch>
        </p:blipFill>
        <p:spPr>
          <a:xfrm>
            <a:off x="457200" y="237494"/>
            <a:ext cx="1524000" cy="2197063"/>
          </a:xfrm>
          <a:prstGeom prst="rect">
            <a:avLst/>
          </a:prstGeom>
        </p:spPr>
      </p:pic>
      <p:pic>
        <p:nvPicPr>
          <p:cNvPr id="7" name="Picture 6">
            <a:extLst>
              <a:ext uri="{FF2B5EF4-FFF2-40B4-BE49-F238E27FC236}">
                <a16:creationId xmlns:a16="http://schemas.microsoft.com/office/drawing/2014/main" id="{456017E6-45E5-3F71-8F49-98B19520F4DA}"/>
              </a:ext>
            </a:extLst>
          </p:cNvPr>
          <p:cNvPicPr>
            <a:picLocks noChangeAspect="1"/>
          </p:cNvPicPr>
          <p:nvPr/>
        </p:nvPicPr>
        <p:blipFill>
          <a:blip r:embed="rId3"/>
          <a:stretch>
            <a:fillRect/>
          </a:stretch>
        </p:blipFill>
        <p:spPr>
          <a:xfrm>
            <a:off x="421574" y="2718994"/>
            <a:ext cx="1524000" cy="2288782"/>
          </a:xfrm>
          <a:prstGeom prst="rect">
            <a:avLst/>
          </a:prstGeom>
        </p:spPr>
      </p:pic>
      <p:pic>
        <p:nvPicPr>
          <p:cNvPr id="8" name="Picture 7">
            <a:extLst>
              <a:ext uri="{FF2B5EF4-FFF2-40B4-BE49-F238E27FC236}">
                <a16:creationId xmlns:a16="http://schemas.microsoft.com/office/drawing/2014/main" id="{BE0E6E4B-B6AF-3AC8-5E68-450A75A63602}"/>
              </a:ext>
            </a:extLst>
          </p:cNvPr>
          <p:cNvPicPr>
            <a:picLocks noChangeAspect="1"/>
          </p:cNvPicPr>
          <p:nvPr/>
        </p:nvPicPr>
        <p:blipFill>
          <a:blip r:embed="rId4"/>
          <a:stretch>
            <a:fillRect/>
          </a:stretch>
        </p:blipFill>
        <p:spPr>
          <a:xfrm>
            <a:off x="421574" y="5265494"/>
            <a:ext cx="1524000" cy="2079372"/>
          </a:xfrm>
          <a:prstGeom prst="rect">
            <a:avLst/>
          </a:prstGeom>
        </p:spPr>
      </p:pic>
      <p:pic>
        <p:nvPicPr>
          <p:cNvPr id="9" name="Picture 8">
            <a:extLst>
              <a:ext uri="{FF2B5EF4-FFF2-40B4-BE49-F238E27FC236}">
                <a16:creationId xmlns:a16="http://schemas.microsoft.com/office/drawing/2014/main" id="{219A622A-A854-07EC-44D1-845A8FD5F755}"/>
              </a:ext>
            </a:extLst>
          </p:cNvPr>
          <p:cNvPicPr>
            <a:picLocks noChangeAspect="1"/>
          </p:cNvPicPr>
          <p:nvPr/>
        </p:nvPicPr>
        <p:blipFill>
          <a:blip r:embed="rId5"/>
          <a:stretch>
            <a:fillRect/>
          </a:stretch>
        </p:blipFill>
        <p:spPr>
          <a:xfrm>
            <a:off x="397823" y="7588068"/>
            <a:ext cx="1547751" cy="2324867"/>
          </a:xfrm>
          <a:prstGeom prst="rect">
            <a:avLst/>
          </a:prstGeom>
        </p:spPr>
      </p:pic>
    </p:spTree>
    <p:extLst>
      <p:ext uri="{BB962C8B-B14F-4D97-AF65-F5344CB8AC3E}">
        <p14:creationId xmlns:p14="http://schemas.microsoft.com/office/powerpoint/2010/main" val="8906003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TotalTime>
  <Words>1453</Words>
  <Application>Microsoft Office PowerPoint</Application>
  <PresentationFormat>Custom</PresentationFormat>
  <Paragraphs>122</Paragraphs>
  <Slides>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Calibri</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Healy, Sean T.</dc:creator>
  <cp:lastModifiedBy>Walker, Natalie</cp:lastModifiedBy>
  <cp:revision>31</cp:revision>
  <cp:lastPrinted>2025-08-21T19:20:06Z</cp:lastPrinted>
  <dcterms:created xsi:type="dcterms:W3CDTF">2025-08-21T18:21:44Z</dcterms:created>
  <dcterms:modified xsi:type="dcterms:W3CDTF">2026-07-27T12:59:11Z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2023-07-31T00:00:00Z</vt:filetime>
  </property>
  <property fmtid="{D5CDD505-2E9C-101B-9397-08002B2CF9AE}" pid="3" name="Creator">
    <vt:lpwstr>Acrobat PDFMaker 22 for Word</vt:lpwstr>
  </property>
  <property fmtid="{D5CDD505-2E9C-101B-9397-08002B2CF9AE}" pid="4" name="LastSaved">
    <vt:filetime>2025-08-21T00:00:00Z</vt:filetime>
  </property>
  <property fmtid="{D5CDD505-2E9C-101B-9397-08002B2CF9AE}" pid="5" name="Producer">
    <vt:lpwstr>Adobe PDF Library 22.2.244</vt:lpwstr>
  </property>
  <property fmtid="{D5CDD505-2E9C-101B-9397-08002B2CF9AE}" pid="6" name="SourceModified">
    <vt:lpwstr>D:20230731200819</vt:lpwstr>
  </property>
</Properties>
</file>